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7" r:id="rId1"/>
    <p:sldMasterId id="2147484550" r:id="rId2"/>
  </p:sldMasterIdLst>
  <p:notesMasterIdLst>
    <p:notesMasterId r:id="rId18"/>
  </p:notesMasterIdLst>
  <p:handoutMasterIdLst>
    <p:handoutMasterId r:id="rId19"/>
  </p:handoutMasterIdLst>
  <p:sldIdLst>
    <p:sldId id="367" r:id="rId3"/>
    <p:sldId id="368" r:id="rId4"/>
    <p:sldId id="369" r:id="rId5"/>
    <p:sldId id="370" r:id="rId6"/>
    <p:sldId id="372" r:id="rId7"/>
    <p:sldId id="381" r:id="rId8"/>
    <p:sldId id="374" r:id="rId9"/>
    <p:sldId id="375" r:id="rId10"/>
    <p:sldId id="380" r:id="rId11"/>
    <p:sldId id="382" r:id="rId12"/>
    <p:sldId id="358" r:id="rId13"/>
    <p:sldId id="356" r:id="rId14"/>
    <p:sldId id="385" r:id="rId15"/>
    <p:sldId id="383" r:id="rId16"/>
    <p:sldId id="384" r:id="rId1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9419" autoAdjust="0"/>
  </p:normalViewPr>
  <p:slideViewPr>
    <p:cSldViewPr snapToGrid="0">
      <p:cViewPr varScale="1">
        <p:scale>
          <a:sx n="77" d="100"/>
          <a:sy n="77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7ED19F-5D38-4AF9-B84A-74C391C0AD09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78D28E8-0D54-4664-8325-759BD8B63B06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4F619B-5B1D-461F-8BC9-45B364010067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DCDB3C-5748-484A-AC95-25CC939B64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313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138" y="1449388"/>
            <a:ext cx="12028487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138" y="1397000"/>
            <a:ext cx="12028487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138" y="2976563"/>
            <a:ext cx="12028487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FD53-EF1B-425D-BC8A-6883A450A8D1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9E30-747A-4470-9A72-0F47FB385C8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17643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98FC-49D6-4884-86A6-6C8CE8392001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181B4-A821-4371-A0EF-E415CF8EF60F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53260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1B031-ECDA-464C-88BD-C860548ED37D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7099B-23DC-4200-9A10-9884FC7DA3D7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22288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8DD35-F297-4F1A-A98A-6FC2EBF8C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94869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313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138" y="1449388"/>
            <a:ext cx="12028487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138" y="1397000"/>
            <a:ext cx="12028487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138" y="2976563"/>
            <a:ext cx="12028487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AAE6-2F56-4669-ADFF-FAE2D336F12F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F3CD3-2573-4D78-9FC9-E058ED895038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193248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4912-CFD3-4C03-91F2-86D6F395A389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5C84D-B7F5-49EB-9A7D-49B5311AF12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638882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92075" y="2376488"/>
            <a:ext cx="1201896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075" y="2341563"/>
            <a:ext cx="1201896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488" y="2468563"/>
            <a:ext cx="12020550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4847-C17E-40B6-9FF7-1F48398B4083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57E5463-A8C2-4A10-84AB-7ACA1B61C80A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98420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0D443-CBE7-4FE1-B8B0-5636D256DA15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E65EE-C68D-4824-9FA4-3E1D15F8F8AC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6459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27EF-416D-40C0-9A34-42F3CDCFD2BF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159FE-68AA-4769-BCB3-6F270A6E305E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09761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4BA4-0762-4E35-A8DD-66844A482A0B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565D3-BB3D-4193-AEAF-5AE0BA2CAF83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582694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91CC-6443-4BE0-9FCA-103D38313425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FA7C-BE34-4E85-A656-0AB3755A62B7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4509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D96B-FF0A-420F-B937-0BC35077756E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7A50D-724F-4690-BE34-70AD906C67D3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83479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90CFF-13DA-4961-A76C-F445677390D8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F9835-FE59-4105-9AB6-444A788C2BDF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293149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0488" y="4683125"/>
            <a:ext cx="1200943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075" y="4649788"/>
            <a:ext cx="12007850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075" y="4773613"/>
            <a:ext cx="12007850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671D-9502-4816-8884-23D41961FF7B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38970FB7-1DFF-4DAE-9800-98112A4A63E1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848389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3FAD-5E18-4CD0-9F12-B979EFB0D540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824F5-F719-4AB7-8C34-E5DF0A016C8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73520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FCCE-9736-4B4F-A0BA-76266B13C218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6E728-ED77-4BC0-B106-0DF0401CADC0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550959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07BB9B-B832-4DD3-9D86-2B0194129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469069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24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2075" y="2376488"/>
            <a:ext cx="1201896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2075" y="2341563"/>
            <a:ext cx="1201896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488" y="2468563"/>
            <a:ext cx="12020550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534F-809E-4C07-AC3A-8EE95977120C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DAC40C83-10A6-4FF9-9214-F810326B297A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72092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94E7-AC63-4D44-8AF5-E7DD3944EB2B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F84C0-8194-475D-B5FF-2B7A6AF53EC1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5376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7E0E-673C-4E43-9596-7B062EA9F987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9BE14-C7F6-4F21-B7BC-66A12183875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27544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9C85-D464-4660-9FB5-4EB152A9819C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15B04-D042-40D5-B328-6402724DC04C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698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E565-E9E2-479D-A91A-8E6734F2E65B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42A1-90F6-4468-A7B1-9D49889B553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23932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DB96-DA56-41FB-A062-ADD0F439475E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2F3BC-5260-42BC-99CD-408AAAB78DCA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2488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0488" y="4683125"/>
            <a:ext cx="1200943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075" y="4649788"/>
            <a:ext cx="12007850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2075" y="4773613"/>
            <a:ext cx="12007850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E0D1-5EDA-4DA7-B711-F3FAD3AE457B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A5C0E45F-ABFE-4B49-AF48-AC8C60D3E586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51650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C44A9E-51FA-4155-8DDC-3D26B6FAB3C8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C104711E-9B7B-49C9-AE0D-578493A6D862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9" r:id="rId1"/>
    <p:sldLayoutId id="2147484575" r:id="rId2"/>
    <p:sldLayoutId id="2147484590" r:id="rId3"/>
    <p:sldLayoutId id="2147484576" r:id="rId4"/>
    <p:sldLayoutId id="2147484577" r:id="rId5"/>
    <p:sldLayoutId id="2147484578" r:id="rId6"/>
    <p:sldLayoutId id="2147484579" r:id="rId7"/>
    <p:sldLayoutId id="2147484591" r:id="rId8"/>
    <p:sldLayoutId id="2147484592" r:id="rId9"/>
    <p:sldLayoutId id="2147484580" r:id="rId10"/>
    <p:sldLayoutId id="2147484581" r:id="rId11"/>
    <p:sldLayoutId id="214748459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rgbClr val="696464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1F723E-AA22-491F-8B02-F92EF7AD373B}" type="datetimeFigureOut">
              <a:rPr lang="en-IN"/>
              <a:pPr>
                <a:defRPr/>
              </a:pPr>
              <a:t>26-09-2019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696464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33CD8675-1DD2-41C7-AB3B-527BCB589B2B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82" r:id="rId2"/>
    <p:sldLayoutId id="2147484595" r:id="rId3"/>
    <p:sldLayoutId id="2147484583" r:id="rId4"/>
    <p:sldLayoutId id="2147484584" r:id="rId5"/>
    <p:sldLayoutId id="2147484585" r:id="rId6"/>
    <p:sldLayoutId id="2147484586" r:id="rId7"/>
    <p:sldLayoutId id="2147484596" r:id="rId8"/>
    <p:sldLayoutId id="2147484597" r:id="rId9"/>
    <p:sldLayoutId id="2147484587" r:id="rId10"/>
    <p:sldLayoutId id="2147484588" r:id="rId11"/>
    <p:sldLayoutId id="2147484598" r:id="rId12"/>
    <p:sldLayoutId id="21474845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28"/>
          <p:cNvSpPr txBox="1">
            <a:spLocks/>
          </p:cNvSpPr>
          <p:nvPr/>
        </p:nvSpPr>
        <p:spPr bwMode="auto">
          <a:xfrm>
            <a:off x="685800" y="180975"/>
            <a:ext cx="1030605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IN" altLang="en-US" sz="3600" b="1">
                <a:solidFill>
                  <a:srgbClr val="C00000"/>
                </a:solidFill>
                <a:latin typeface="Book Antiqua" panose="02040602050305030304" pitchFamily="18" charset="0"/>
                <a:sym typeface="Book Antiqua" panose="02040602050305030304" pitchFamily="18" charset="0"/>
              </a:rPr>
              <a:t>National Programme for Control of Blindness &amp; Visual Impairment</a:t>
            </a:r>
            <a:endParaRPr lang="en-US" altLang="en-US" sz="3600" b="1">
              <a:solidFill>
                <a:srgbClr val="898989"/>
              </a:solidFill>
              <a:latin typeface="Book Antiqua" panose="02040602050305030304" pitchFamily="18" charset="0"/>
              <a:sym typeface="Book Antiqua" panose="02040602050305030304" pitchFamily="18" charset="0"/>
            </a:endParaRP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4875213" y="3532188"/>
            <a:ext cx="2236787" cy="5730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NPCBVI</a:t>
            </a:r>
          </a:p>
        </p:txBody>
      </p:sp>
      <p:pic>
        <p:nvPicPr>
          <p:cNvPr id="45058" name="Picture 2" descr="D:\342a data\2019-20\NPCB LOGO.jpg"/>
          <p:cNvPicPr>
            <a:picLocks noChangeAspect="1" noChangeArrowheads="1"/>
          </p:cNvPicPr>
          <p:nvPr/>
        </p:nvPicPr>
        <p:blipFill>
          <a:blip r:embed="rId2"/>
          <a:srcRect l="19776" t="23295" r="21934"/>
          <a:stretch>
            <a:fillRect/>
          </a:stretch>
        </p:blipFill>
        <p:spPr bwMode="auto">
          <a:xfrm>
            <a:off x="5303838" y="3870325"/>
            <a:ext cx="1233487" cy="1235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52450" y="274638"/>
            <a:ext cx="11029950" cy="1143000"/>
          </a:xfrm>
        </p:spPr>
        <p:txBody>
          <a:bodyPr/>
          <a:lstStyle/>
          <a:p>
            <a:r>
              <a:rPr lang="en-US" altLang="en-US" b="1" smtClean="0">
                <a:solidFill>
                  <a:srgbClr val="C00000"/>
                </a:solidFill>
              </a:rPr>
              <a:t>Major issues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11734800" cy="4572000"/>
          </a:xfrm>
        </p:spPr>
        <p:txBody>
          <a:bodyPr/>
          <a:lstStyle/>
          <a:p>
            <a:r>
              <a:rPr lang="en-US" altLang="en-US" smtClean="0"/>
              <a:t>Low utilization of allotted funds by most of the States except Chhattisgarh and Sikkim</a:t>
            </a:r>
          </a:p>
          <a:p>
            <a:r>
              <a:rPr lang="en-US" altLang="en-US" smtClean="0"/>
              <a:t>Poor physical performance by many states Nagaland, Sikkim, Lakshadweep, Meghalaya, J &amp; K and Jharkhand.</a:t>
            </a:r>
          </a:p>
          <a:p>
            <a:r>
              <a:rPr lang="en-US" altLang="en-US" smtClean="0"/>
              <a:t>Delay in NGO payments (for performing cataract and treatment of other eye diseases) by District Programme Officers inspite of their uploading of data in the MIS of NPCBVI.</a:t>
            </a:r>
          </a:p>
          <a:p>
            <a:r>
              <a:rPr lang="en-US" altLang="en-US" smtClean="0"/>
              <a:t>Quality issue: Sporadic episodes of cluster enophthalmities keep coming inspite of circulation of prescribed eye surgery guidelines. </a:t>
            </a:r>
          </a:p>
          <a:p>
            <a:r>
              <a:rPr lang="en-US" altLang="en-US" smtClean="0"/>
              <a:t>Poor nominations for training: Very few nominations of eye specialists are sent by States for refresher hands on training.  This results in inadequate skilled/trained eye surgeons in States.</a:t>
            </a:r>
          </a:p>
          <a:p>
            <a:r>
              <a:rPr lang="en-US" altLang="en-US" smtClean="0"/>
              <a:t>Many of the States do not have sanctioned posts of Ophthalmologists at district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76200"/>
            <a:ext cx="109728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Major issues concerning RIOs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582613" y="1428750"/>
            <a:ext cx="10999787" cy="4281488"/>
          </a:xfrm>
        </p:spPr>
        <p:txBody>
          <a:bodyPr/>
          <a:lstStyle/>
          <a:p>
            <a:pPr algn="just" eaLnBrk="1" hangingPunct="1"/>
            <a:r>
              <a:rPr lang="en-US" altLang="en-US" sz="2400" smtClean="0"/>
              <a:t>Utilization certificate for the grant are awaited from most of the RIOs (except Patna and Cuttack).</a:t>
            </a:r>
          </a:p>
          <a:p>
            <a:pPr algn="just" eaLnBrk="1" hangingPunct="1"/>
            <a:r>
              <a:rPr lang="en-US" altLang="en-US" sz="2400" smtClean="0"/>
              <a:t>All RIOs need to develop Modular Eye OTs  for providing superspeciality eye care services</a:t>
            </a:r>
          </a:p>
          <a:p>
            <a:pPr algn="just" eaLnBrk="1" hangingPunct="1"/>
            <a:r>
              <a:rPr lang="en-US" altLang="en-US" sz="2400" smtClean="0"/>
              <a:t>All RIO need to conduct training eye surgeons in superspeciality eye care</a:t>
            </a:r>
          </a:p>
          <a:p>
            <a:pPr algn="just" eaLnBrk="1" hangingPunct="1"/>
            <a:r>
              <a:rPr lang="en-US" altLang="en-US" sz="2400" smtClean="0"/>
              <a:t>Need for setting up of eye banks and improvement in Keratoplasty services</a:t>
            </a:r>
          </a:p>
          <a:p>
            <a:pPr algn="just" eaLnBrk="1" hangingPunct="1"/>
            <a:r>
              <a:rPr lang="en-US" altLang="en-US" sz="2400" smtClean="0"/>
              <a:t>Physical progress reports has been received from 6 RIOs only.</a:t>
            </a:r>
          </a:p>
          <a:p>
            <a:pPr algn="just" eaLnBrk="1" hangingPunct="1"/>
            <a:endParaRPr lang="en-US" altLang="en-US" sz="1800" smtClean="0"/>
          </a:p>
          <a:p>
            <a:pPr algn="just" eaLnBrk="1" hangingPunct="1">
              <a:buFont typeface="Wingdings 3" panose="05040102010807070707" pitchFamily="18" charset="2"/>
              <a:buNone/>
            </a:pPr>
            <a:endParaRPr lang="en-US" altLang="en-US" sz="1800" smtClean="0"/>
          </a:p>
          <a:p>
            <a:pPr eaLnBrk="1" hangingPunct="1"/>
            <a:endParaRPr lang="en-US" altLang="en-US" sz="28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sldNum" sz="quarter" idx="10"/>
          </p:nvPr>
        </p:nvSpPr>
        <p:spPr>
          <a:xfrm>
            <a:off x="11231563" y="6403975"/>
            <a:ext cx="350837" cy="269875"/>
          </a:xfrm>
          <a:extLst>
            <a:ext uri="{C572A759-6A51-4108-AA02-DFA0A04FC94B}"/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fld id="{B642F46A-5098-4FB1-8962-7CE9D500C9A7}" type="slidenum">
              <a:rPr lang="en-US" altLang="en-US" sz="1300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>
                <a:lnSpc>
                  <a:spcPct val="90000"/>
                </a:lnSpc>
              </a:pPr>
              <a:t>12</a:t>
            </a:fld>
            <a:endParaRPr lang="en-US" altLang="en-US" sz="1300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7" name="Shape 137"/>
          <p:cNvSpPr>
            <a:spLocks noGrp="1"/>
          </p:cNvSpPr>
          <p:nvPr>
            <p:ph type="title" idx="4294967295"/>
          </p:nvPr>
        </p:nvSpPr>
        <p:spPr>
          <a:xfrm>
            <a:off x="850900" y="342900"/>
            <a:ext cx="9193213" cy="814388"/>
          </a:xfrm>
        </p:spPr>
        <p:txBody>
          <a:bodyPr rtlCol="0">
            <a:normAutofit/>
          </a:bodyPr>
          <a:lstStyle/>
          <a:p>
            <a:pPr defTabSz="379474" eaLnBrk="1" fontAlgn="auto" hangingPunct="1">
              <a:spcAft>
                <a:spcPts val="0"/>
              </a:spcAft>
              <a:defRPr sz="2900">
                <a:solidFill>
                  <a:srgbClr val="C00000"/>
                </a:solidFill>
              </a:defRPr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Innovations  under NPCBVI</a:t>
            </a:r>
            <a:endParaRPr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5604" name="Shape 138"/>
          <p:cNvSpPr>
            <a:spLocks noGrp="1"/>
          </p:cNvSpPr>
          <p:nvPr>
            <p:ph type="body" idx="4294967295"/>
          </p:nvPr>
        </p:nvSpPr>
        <p:spPr>
          <a:xfrm>
            <a:off x="765175" y="1300163"/>
            <a:ext cx="10558463" cy="4524375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</a:pPr>
            <a:r>
              <a:rPr lang="en-US" altLang="en-US" sz="24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Introduction of tele-ophthalmology in eye care.  Linkage of lower units (PHC/vision centres) with nearby higher units (district hospitals/Medical Colleges) for coverage of hilly and hard to reach areas (</a:t>
            </a:r>
            <a:r>
              <a:rPr lang="en-US" altLang="en-US" sz="2400" b="1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Tripura, Andhra Pradesh, Tamila Nadu</a:t>
            </a:r>
            <a:r>
              <a:rPr lang="en-US" altLang="en-US" sz="24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).</a:t>
            </a:r>
          </a:p>
          <a:p>
            <a:pPr algn="just" eaLnBrk="1" hangingPunct="1">
              <a:spcBef>
                <a:spcPts val="500"/>
              </a:spcBef>
            </a:pPr>
            <a:endParaRPr lang="en-US" altLang="en-US" sz="2400" smtClean="0"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  <a:sym typeface="Book Antiqua" panose="02040602050305030304" pitchFamily="18" charset="0"/>
            </a:endParaRPr>
          </a:p>
          <a:p>
            <a:pPr algn="just" eaLnBrk="1" hangingPunct="1">
              <a:spcBef>
                <a:spcPts val="500"/>
              </a:spcBef>
            </a:pPr>
            <a:r>
              <a:rPr lang="en-US" altLang="en-US" sz="24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Initiating Diabetic Retinopathy Projects at Karnataka, Tamil Nadu, West Bengal, Madhya Pradesh, Maharashtra etc.).</a:t>
            </a:r>
          </a:p>
          <a:p>
            <a:pPr algn="just" eaLnBrk="1" hangingPunct="1">
              <a:spcBef>
                <a:spcPts val="500"/>
              </a:spcBef>
            </a:pPr>
            <a:endParaRPr lang="en-US" altLang="en-US" sz="2400" smtClean="0"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  <a:sym typeface="Book Antiqua" panose="02040602050305030304" pitchFamily="18" charset="0"/>
            </a:endParaRPr>
          </a:p>
          <a:p>
            <a:pPr algn="just" eaLnBrk="1" hangingPunct="1">
              <a:spcBef>
                <a:spcPts val="500"/>
              </a:spcBef>
            </a:pPr>
            <a:r>
              <a:rPr lang="en-US" altLang="en-US" sz="24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Corneal Blindness Backlog free initiative in Punjab.  </a:t>
            </a:r>
          </a:p>
          <a:p>
            <a:pPr algn="just" eaLnBrk="1" hangingPunct="1">
              <a:spcBef>
                <a:spcPts val="500"/>
              </a:spcBef>
            </a:pPr>
            <a:endParaRPr lang="en-US" altLang="en-US" sz="2400" smtClean="0"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  <a:sym typeface="Book Antiqua" panose="02040602050305030304" pitchFamily="18" charset="0"/>
            </a:endParaRPr>
          </a:p>
          <a:p>
            <a:pPr algn="just" eaLnBrk="1" hangingPunct="1">
              <a:spcBef>
                <a:spcPts val="500"/>
              </a:spcBef>
            </a:pPr>
            <a:r>
              <a:rPr lang="en-US" altLang="en-US" sz="240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  <a:sym typeface="Book Antiqua" panose="02040602050305030304" pitchFamily="18" charset="0"/>
              </a:rPr>
              <a:t>Use of digital media in IEC.</a:t>
            </a:r>
          </a:p>
          <a:p>
            <a:pPr eaLnBrk="1" hangingPunct="1">
              <a:spcBef>
                <a:spcPts val="500"/>
              </a:spcBef>
            </a:pPr>
            <a:endParaRPr lang="en-US" altLang="en-US" sz="2400" smtClean="0">
              <a:latin typeface="Book Antiqua" panose="02040602050305030304" pitchFamily="18" charset="0"/>
              <a:ea typeface="Book Antiqua" panose="02040602050305030304" pitchFamily="18" charset="0"/>
              <a:cs typeface="Book Antiqua" panose="02040602050305030304" pitchFamily="18" charset="0"/>
              <a:sym typeface="Book Antiqua" panose="0204060205030503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57400" y="3173413"/>
            <a:ext cx="628173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4982" tIns="62490" rIns="124982" bIns="6249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cs typeface="Arial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12738" y="1338263"/>
          <a:ext cx="11674475" cy="35147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31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5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5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0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30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Sl. No.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/>
                        <a:t>Name </a:t>
                      </a:r>
                      <a:r>
                        <a:rPr lang="en-US" sz="1800" b="1" u="none" strike="noStrike" dirty="0" smtClean="0"/>
                        <a:t> RIOs through respective</a:t>
                      </a:r>
                      <a:r>
                        <a:rPr lang="en-US" sz="1800" b="1" u="none" strike="noStrike" baseline="0" dirty="0" smtClean="0"/>
                        <a:t> State Health Society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2013-14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2014-15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2016-17</a:t>
                      </a:r>
                      <a:br>
                        <a:rPr lang="en-US" sz="1800" b="1" u="none" strike="noStrike" dirty="0"/>
                      </a:br>
                      <a:r>
                        <a:rPr lang="en-US" sz="1800" b="1" u="none" strike="noStrike" dirty="0"/>
                        <a:t>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2017-18</a:t>
                      </a:r>
                      <a:br>
                        <a:rPr lang="en-US" sz="1800" b="1" u="none" strike="noStrike" dirty="0"/>
                      </a:br>
                      <a:r>
                        <a:rPr lang="en-US" sz="1800" b="1" u="none" strike="noStrike" dirty="0"/>
                        <a:t>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/>
                        <a:t>Grand Total From 2013-14 to 2017-18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9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Patna, Bihar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</a:t>
                      </a:r>
                      <a:r>
                        <a:rPr lang="en-US" sz="1600" b="0" u="none" strike="noStrike" dirty="0" err="1"/>
                        <a:t>Ahmedabad</a:t>
                      </a:r>
                      <a:r>
                        <a:rPr lang="en-US" sz="1600" b="0" u="none" strike="noStrike" dirty="0"/>
                        <a:t>, Gujarat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200.00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300.00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7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</a:t>
                      </a:r>
                      <a:r>
                        <a:rPr lang="en-US" sz="1600" b="0" u="none" strike="noStrike" dirty="0" err="1"/>
                        <a:t>Guwahati</a:t>
                      </a:r>
                      <a:r>
                        <a:rPr lang="en-US" sz="1600" b="0" u="none" strike="noStrike" dirty="0"/>
                        <a:t>, Assam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7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Amritsar, Punjab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</a:t>
                      </a:r>
                      <a:r>
                        <a:rPr lang="en-US" sz="1600" b="0" u="none" strike="noStrike" dirty="0" err="1"/>
                        <a:t>Thiruvananthapuram</a:t>
                      </a:r>
                      <a:r>
                        <a:rPr lang="en-US" sz="1600" b="0" u="none" strike="noStrike" dirty="0"/>
                        <a:t>, Kerala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300.00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300.00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Kolkata, West Bengal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100.00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200.00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300.00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600.00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u="none" strike="noStrike" dirty="0"/>
                        <a:t>RIO, Minto RIO Bangalore, Karnataka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200.00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300.00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7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/>
                        <a:t>RIO, </a:t>
                      </a:r>
                      <a:r>
                        <a:rPr lang="en-US" sz="1600" b="0" u="none" strike="noStrike" dirty="0" err="1"/>
                        <a:t>Srinagar,J</a:t>
                      </a:r>
                      <a:r>
                        <a:rPr lang="en-US" sz="1600" b="0" u="none" strike="noStrike" dirty="0"/>
                        <a:t>&amp; 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4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 smtClean="0"/>
                        <a:t>RIO, Cuttack</a:t>
                      </a:r>
                      <a:r>
                        <a:rPr lang="en-US" sz="1600" b="0" u="none" strike="noStrike" dirty="0"/>
                        <a:t>, </a:t>
                      </a:r>
                      <a:r>
                        <a:rPr lang="en-US" sz="1600" b="0" u="none" strike="noStrike" dirty="0" err="1"/>
                        <a:t>Odisha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100.00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/>
                        <a:t>100.00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7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 dirty="0" smtClean="0"/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 dirty="0" smtClean="0"/>
                        <a:t>RIO, </a:t>
                      </a:r>
                      <a:r>
                        <a:rPr lang="en-US" sz="1600" b="0" u="none" strike="noStrike" dirty="0" err="1" smtClean="0"/>
                        <a:t>Dr.R.P.Centre,Delhi</a:t>
                      </a:r>
                      <a:endParaRPr lang="en-US" sz="1600" b="0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6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/>
                        <a:t>0.00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847" marR="5847" marT="438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748" name="Title 1"/>
          <p:cNvSpPr txBox="1">
            <a:spLocks/>
          </p:cNvSpPr>
          <p:nvPr/>
        </p:nvSpPr>
        <p:spPr bwMode="auto">
          <a:xfrm>
            <a:off x="609600" y="0"/>
            <a:ext cx="1097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C00000"/>
                </a:solidFill>
                <a:latin typeface="Franklin Gothic Book" panose="020B0503020102020204" pitchFamily="34" charset="0"/>
              </a:rPr>
              <a:t>Funds released to Regional Institutes of Ophthalmology (RIOs)</a:t>
            </a:r>
          </a:p>
        </p:txBody>
      </p:sp>
      <p:sp>
        <p:nvSpPr>
          <p:cNvPr id="27749" name="TextBox 3"/>
          <p:cNvSpPr txBox="1">
            <a:spLocks noChangeArrowheads="1"/>
          </p:cNvSpPr>
          <p:nvPr/>
        </p:nvSpPr>
        <p:spPr bwMode="auto">
          <a:xfrm>
            <a:off x="9913938" y="762000"/>
            <a:ext cx="1146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Rs. In Lakhs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3200" y="1196975"/>
          <a:ext cx="11860213" cy="44418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8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94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88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Sl. No.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/>
                        <a:t>Name of Society   (RIOs)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2013-14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2014-15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2016-17</a:t>
                      </a:r>
                      <a:br>
                        <a:rPr lang="en-US" sz="2000" b="0" u="none" strike="noStrike" dirty="0"/>
                      </a:br>
                      <a:r>
                        <a:rPr lang="en-US" sz="2000" b="0" u="none" strike="noStrike" dirty="0"/>
                        <a:t>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2017-18</a:t>
                      </a:r>
                      <a:br>
                        <a:rPr lang="en-US" sz="2000" b="0" u="none" strike="noStrike" dirty="0"/>
                      </a:br>
                      <a:r>
                        <a:rPr lang="en-US" sz="2000" b="0" u="none" strike="noStrike" dirty="0"/>
                        <a:t>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Grand Total From 2013-14 to 2017-18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/>
                        <a:t>RIO,  </a:t>
                      </a:r>
                      <a:r>
                        <a:rPr lang="en-US" sz="1800" b="0" u="none" strike="noStrike" dirty="0"/>
                        <a:t>Chennai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100.00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100.00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/>
                        <a:t>RIO,  </a:t>
                      </a:r>
                      <a:r>
                        <a:rPr lang="en-US" sz="1800" b="0" u="none" strike="noStrike" dirty="0"/>
                        <a:t>Allahabad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100.00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200.00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300.00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/>
                        <a:t>RIO,  </a:t>
                      </a:r>
                      <a:r>
                        <a:rPr lang="en-US" sz="1800" b="0" u="none" strike="noStrike" dirty="0"/>
                        <a:t>Bhopal M.P.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/>
                        <a:t>RIO,  </a:t>
                      </a:r>
                      <a:r>
                        <a:rPr lang="en-US" sz="1800" b="0" u="none" strike="noStrike" dirty="0" err="1"/>
                        <a:t>Raipur,Chhattisgarh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100.00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300.00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/>
                        <a:t>RIO,</a:t>
                      </a:r>
                      <a:r>
                        <a:rPr lang="en-US" sz="1800" b="0" u="none" strike="noStrike" baseline="0" dirty="0" smtClean="0"/>
                        <a:t> </a:t>
                      </a:r>
                      <a:r>
                        <a:rPr lang="en-US" sz="1800" b="0" u="none" strike="noStrike" dirty="0" smtClean="0"/>
                        <a:t> </a:t>
                      </a:r>
                      <a:r>
                        <a:rPr lang="en-US" sz="1800" b="0" u="none" strike="noStrike" dirty="0" err="1"/>
                        <a:t>Jaipur,Rajasthan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200.00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/>
                        <a:t>RIO</a:t>
                      </a:r>
                      <a:r>
                        <a:rPr lang="en-US" sz="1800" b="0" u="none" strike="noStrike" dirty="0" smtClean="0"/>
                        <a:t>, Ranchi</a:t>
                      </a:r>
                      <a:r>
                        <a:rPr lang="en-US" sz="1800" b="0" u="none" strike="noStrike" dirty="0"/>
                        <a:t>, Jharkhand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200.00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/>
                        <a:t>RIO </a:t>
                      </a:r>
                      <a:r>
                        <a:rPr lang="en-US" sz="1800" b="0" u="none" strike="noStrike" dirty="0" err="1"/>
                        <a:t>Rohtak</a:t>
                      </a:r>
                      <a:r>
                        <a:rPr lang="en-US" sz="1800" b="0" u="none" strike="noStrike" dirty="0"/>
                        <a:t>, Haryana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100.00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100.00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/>
                        <a:t>R.IO </a:t>
                      </a:r>
                      <a:r>
                        <a:rPr lang="en-US" sz="1800" b="0" u="none" strike="noStrike" dirty="0" err="1"/>
                        <a:t>Mumbai,Maharashtra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200.00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 smtClean="0"/>
                        <a:t>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 smtClean="0"/>
                        <a:t>RIO, Hyderabad </a:t>
                      </a:r>
                      <a:r>
                        <a:rPr lang="en-US" sz="1800" b="0" u="none" strike="noStrike" dirty="0" err="1"/>
                        <a:t>Telangana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 smtClean="0"/>
                        <a:t>300.00</a:t>
                      </a:r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200.00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5</a:t>
                      </a:r>
                      <a:r>
                        <a:rPr lang="en-US" sz="2000" b="0" u="none" strike="noStrike" dirty="0" smtClean="0"/>
                        <a:t>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/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/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/>
                        <a:t>100.00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1500.00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400.00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/>
                        <a:t>1900.00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u="none" strike="noStrike" dirty="0"/>
                        <a:t>3900.00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47" marR="5847" marT="438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11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u="none" strike="noStrike"/>
                        <a:t>*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/>
                        <a:t>During FY: </a:t>
                      </a:r>
                      <a:r>
                        <a:rPr lang="en-US" sz="1800" b="0" u="none" strike="noStrike" dirty="0" smtClean="0"/>
                        <a:t>2015-16</a:t>
                      </a:r>
                      <a:r>
                        <a:rPr lang="en-US" sz="1800" b="0" u="none" strike="noStrike" baseline="0" dirty="0" smtClean="0"/>
                        <a:t> and 2018-19</a:t>
                      </a:r>
                      <a:r>
                        <a:rPr lang="en-US" sz="1800" b="0" u="none" strike="noStrike" dirty="0" smtClean="0"/>
                        <a:t> </a:t>
                      </a:r>
                      <a:r>
                        <a:rPr lang="en-US" sz="1800" b="0" u="none" strike="noStrike" dirty="0"/>
                        <a:t>no funds were released.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438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8779" name="Title 1"/>
          <p:cNvSpPr txBox="1">
            <a:spLocks/>
          </p:cNvSpPr>
          <p:nvPr/>
        </p:nvSpPr>
        <p:spPr bwMode="auto">
          <a:xfrm>
            <a:off x="609600" y="0"/>
            <a:ext cx="1097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C00000"/>
                </a:solidFill>
                <a:latin typeface="Franklin Gothic Book" panose="020B0503020102020204" pitchFamily="34" charset="0"/>
              </a:rPr>
              <a:t>Funds released to RIOs under (NPCB&amp;VI)</a:t>
            </a:r>
          </a:p>
        </p:txBody>
      </p:sp>
      <p:sp>
        <p:nvSpPr>
          <p:cNvPr id="28780" name="TextBox 3"/>
          <p:cNvSpPr txBox="1">
            <a:spLocks noChangeArrowheads="1"/>
          </p:cNvSpPr>
          <p:nvPr/>
        </p:nvSpPr>
        <p:spPr bwMode="auto">
          <a:xfrm>
            <a:off x="10218738" y="457200"/>
            <a:ext cx="1146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Rs. In Lakhs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25" y="274638"/>
            <a:ext cx="1097597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b="1" dirty="0" smtClean="0">
                <a:solidFill>
                  <a:srgbClr val="C00000"/>
                </a:solidFill>
                <a:latin typeface="Book Antiqua" pitchFamily="18" charset="0"/>
                <a:ea typeface="+mn-ea"/>
                <a:cs typeface="+mn-cs"/>
                <a:sym typeface="Book Antiqua" pitchFamily="18" charset="0"/>
              </a:rPr>
              <a:t>Introduction</a:t>
            </a:r>
            <a:endParaRPr lang="en-US" altLang="en-US" b="1" dirty="0" smtClean="0">
              <a:solidFill>
                <a:srgbClr val="C00000"/>
              </a:solidFill>
              <a:latin typeface="Book Antiqua" pitchFamily="18" charset="0"/>
              <a:ea typeface="+mn-ea"/>
              <a:cs typeface="+mn-cs"/>
              <a:sym typeface="Book Antiqua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371600"/>
            <a:ext cx="11480800" cy="5181600"/>
          </a:xfrm>
        </p:spPr>
        <p:txBody>
          <a:bodyPr/>
          <a:lstStyle/>
          <a:p>
            <a:pPr algn="just" eaLnBrk="1" hangingPunct="1"/>
            <a:r>
              <a:rPr lang="en-US" altLang="en-US" sz="3400" smtClean="0"/>
              <a:t>National Programme for  Control of Blindness (NPCB) launched in 1976.The Trachoma Control Programme</a:t>
            </a:r>
            <a:r>
              <a:rPr lang="en-US" altLang="en-US" sz="3400" b="1" smtClean="0"/>
              <a:t> </a:t>
            </a:r>
            <a:r>
              <a:rPr lang="en-US" altLang="en-US" sz="3400" smtClean="0"/>
              <a:t>  started in 1963 was merged under NPCB in 1976.</a:t>
            </a:r>
          </a:p>
          <a:p>
            <a:pPr algn="just" eaLnBrk="1" hangingPunct="1"/>
            <a:r>
              <a:rPr lang="en-US" altLang="en-US" sz="3400" smtClean="0"/>
              <a:t>In the beginning, NPCB was a 100% centrally sponsored programme (now  from 12</a:t>
            </a:r>
            <a:r>
              <a:rPr lang="en-US" altLang="en-US" sz="3400" baseline="30000" smtClean="0"/>
              <a:t>th</a:t>
            </a:r>
            <a:r>
              <a:rPr lang="en-US" altLang="en-US" sz="3400" smtClean="0"/>
              <a:t> FYP it is 60:40 in all States/UTs and 90:10 in hilly states and all NE States).</a:t>
            </a:r>
          </a:p>
          <a:p>
            <a:pPr algn="just" eaLnBrk="1" hangingPunct="1"/>
            <a:r>
              <a:rPr lang="en-IN" altLang="en-US" sz="3400" smtClean="0"/>
              <a:t>Nomenclature of the programme was changed from </a:t>
            </a:r>
            <a:r>
              <a:rPr lang="en-US" altLang="en-US" sz="3400" smtClean="0"/>
              <a:t>National Programme for Control of Blindness </a:t>
            </a:r>
            <a:r>
              <a:rPr lang="en-IN" altLang="en-US" sz="3400" smtClean="0"/>
              <a:t>to </a:t>
            </a:r>
            <a:r>
              <a:rPr lang="en-US" altLang="en-US" sz="3400" smtClean="0"/>
              <a:t>National Programme for Control of Blindness &amp; Visual Impairment (NPCBVI) in 2017.</a:t>
            </a:r>
          </a:p>
          <a:p>
            <a:pPr algn="just" eaLnBrk="1" hangingPunct="1"/>
            <a:endParaRPr lang="en-US" altLang="en-US" sz="3400" smtClean="0"/>
          </a:p>
          <a:p>
            <a:pPr eaLnBrk="1" hangingPunct="1"/>
            <a:endParaRPr lang="en-US" altLang="en-US" sz="3400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b="1" dirty="0" smtClean="0">
                <a:solidFill>
                  <a:srgbClr val="C00000"/>
                </a:solidFill>
                <a:latin typeface="Book Antiqua" pitchFamily="18" charset="0"/>
                <a:ea typeface="+mn-ea"/>
                <a:cs typeface="+mn-cs"/>
                <a:sym typeface="Book Antiqua" pitchFamily="18" charset="0"/>
              </a:rPr>
              <a:t>Burden of Blindness</a:t>
            </a:r>
            <a:endParaRPr lang="en-US" altLang="en-US" b="1" dirty="0" smtClean="0">
              <a:solidFill>
                <a:srgbClr val="C00000"/>
              </a:solidFill>
              <a:latin typeface="Book Antiqua" pitchFamily="18" charset="0"/>
              <a:ea typeface="+mn-ea"/>
              <a:cs typeface="+mn-cs"/>
              <a:sym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219200"/>
            <a:ext cx="11480800" cy="54102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200" dirty="0" smtClean="0"/>
              <a:t>Prevalence of Blindness - 1.1%. (Blindness Survey 2001-02).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200" dirty="0" smtClean="0"/>
              <a:t>Prevalence of Blindness – 1.0%. (Blindness Survey 2006-07).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200" dirty="0" smtClean="0"/>
              <a:t>Blindness Survey (2015-18) completed. Findings to be released shortly.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200" dirty="0" smtClean="0"/>
              <a:t>WHO Goal – reduction of prevalence of avoidable blindness  to 0.3% by 2020.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200" dirty="0" smtClean="0"/>
              <a:t>NHP target – to reduce the prevalence of blindness to 0.25% by 2025 and disease burden by one third from current levels.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b="1" dirty="0" smtClean="0">
                <a:solidFill>
                  <a:srgbClr val="C00000"/>
                </a:solidFill>
                <a:latin typeface="Book Antiqua" pitchFamily="18" charset="0"/>
                <a:sym typeface="Book Antiqua" pitchFamily="18" charset="0"/>
              </a:rPr>
              <a:t>Causes of Blindness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sz="2200" dirty="0" smtClean="0">
                <a:solidFill>
                  <a:srgbClr val="C00000"/>
                </a:solidFill>
                <a:latin typeface="Book Antiqua" pitchFamily="18" charset="0"/>
                <a:sym typeface="Book Antiqua" pitchFamily="18" charset="0"/>
              </a:rPr>
              <a:t>   </a:t>
            </a:r>
            <a:r>
              <a:rPr lang="en-US" sz="2200" dirty="0" smtClean="0"/>
              <a:t>Cataract (62.6%) 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Refractive Error (19.70%) 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Glaucoma (5.80%)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Posterior Segment Disorder (4.70%) 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Surgical Complication (1.20%) 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Posterior Capsular </a:t>
            </a:r>
            <a:r>
              <a:rPr lang="en-US" sz="2200" dirty="0" err="1" smtClean="0"/>
              <a:t>Opacification</a:t>
            </a:r>
            <a:r>
              <a:rPr lang="en-US" sz="2200" dirty="0" smtClean="0"/>
              <a:t> (0.90%)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Corneal Blindness (0.90%) 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    Others (4.19%)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11239500" cy="1143000"/>
          </a:xfrm>
        </p:spPr>
        <p:txBody>
          <a:bodyPr/>
          <a:lstStyle/>
          <a:p>
            <a:pPr eaLnBrk="1" hangingPunct="1"/>
            <a:r>
              <a:rPr lang="en-IN" altLang="en-US" b="1" smtClean="0">
                <a:solidFill>
                  <a:srgbClr val="C00000"/>
                </a:solidFill>
                <a:latin typeface="Book Antiqua" panose="02040602050305030304" pitchFamily="18" charset="0"/>
                <a:sym typeface="Book Antiqua" panose="02040602050305030304" pitchFamily="18" charset="0"/>
              </a:rPr>
              <a:t>Goals &amp; Objectives of the Programme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371600"/>
            <a:ext cx="11684000" cy="53340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altLang="en-US" b="1" dirty="0" smtClean="0">
                <a:solidFill>
                  <a:srgbClr val="C00000"/>
                </a:solidFill>
                <a:latin typeface="Book Antiqua" pitchFamily="18" charset="0"/>
                <a:sym typeface="Book Antiqua" pitchFamily="18" charset="0"/>
              </a:rPr>
              <a:t>Goal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IN" altLang="en-US" b="1" dirty="0" smtClean="0">
              <a:solidFill>
                <a:srgbClr val="C00000"/>
              </a:solidFill>
              <a:latin typeface="Book Antiqua" pitchFamily="18" charset="0"/>
              <a:sym typeface="Book Antiqua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IN" dirty="0" smtClean="0"/>
              <a:t>To reduce the prevalence of blindness  to 0.3% by the year 2020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IN" altLang="en-US" b="1" dirty="0" smtClean="0">
              <a:solidFill>
                <a:srgbClr val="C00000"/>
              </a:solidFill>
              <a:latin typeface="Book Antiqua" pitchFamily="18" charset="0"/>
              <a:sym typeface="Book Antiqua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IN" altLang="en-US" b="1" dirty="0" smtClean="0">
                <a:solidFill>
                  <a:srgbClr val="C00000"/>
                </a:solidFill>
                <a:latin typeface="Book Antiqua" pitchFamily="18" charset="0"/>
                <a:sym typeface="Book Antiqua" pitchFamily="18" charset="0"/>
              </a:rPr>
              <a:t>Objectives</a:t>
            </a:r>
            <a:endParaRPr lang="en-IN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Reduce the backlog of blindness through identification and treatment of blind.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Develop comprehensive eye-care facilities at each level  i.e. PHCs, CHCs, Dist. Hospitals, Medical Colleges and Regional Institutes of Ophthalmology.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Develop human resources for providing Eye Care Services.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Improve quality of service delivery.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Secure participation of Voluntary Organizations/Private Practitioners in eye care services.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Enhance  community awareness on eye care.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0038" y="188913"/>
            <a:ext cx="11555412" cy="757237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C00000"/>
                </a:solidFill>
              </a:rPr>
              <a:t>Summary of Programme activities </a:t>
            </a:r>
            <a:endParaRPr lang="en-IN" altLang="en-US" sz="3200" b="1" smtClean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2613" y="987425"/>
          <a:ext cx="11161712" cy="544671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874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55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effectLst/>
                          <a:latin typeface="Times New Roman"/>
                          <a:ea typeface="Times New Roman"/>
                        </a:rPr>
                        <a:t>NHM Component  </a:t>
                      </a:r>
                      <a:endParaRPr lang="en-IN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S. No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                                             Activities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Free Cataract </a:t>
                      </a:r>
                      <a:r>
                        <a:rPr lang="en-US" sz="2000" b="1" dirty="0" smtClean="0">
                          <a:effectLst/>
                        </a:rPr>
                        <a:t>Surgery</a:t>
                      </a:r>
                      <a:r>
                        <a:rPr lang="en-US" sz="2000" dirty="0" smtClean="0">
                          <a:effectLst/>
                        </a:rPr>
                        <a:t> at district hospitals and identified NGO</a:t>
                      </a:r>
                      <a:r>
                        <a:rPr lang="en-US" sz="2000" baseline="0" dirty="0" smtClean="0">
                          <a:effectLst/>
                        </a:rPr>
                        <a:t> eye hospitals/ Pvt. Practitioners</a:t>
                      </a:r>
                      <a:r>
                        <a:rPr lang="en-US" sz="2000" dirty="0">
                          <a:effectLst/>
                        </a:rPr>
                        <a:t>	</a:t>
                      </a:r>
                      <a:endParaRPr lang="en-IN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Eye </a:t>
                      </a:r>
                      <a:r>
                        <a:rPr lang="en-US" sz="2000" b="1" dirty="0">
                          <a:effectLst/>
                        </a:rPr>
                        <a:t>Screening </a:t>
                      </a:r>
                      <a:r>
                        <a:rPr lang="en-US" sz="2000" b="1" dirty="0" smtClean="0">
                          <a:effectLst/>
                        </a:rPr>
                        <a:t>and Distribution</a:t>
                      </a:r>
                      <a:r>
                        <a:rPr lang="en-US" sz="2000" b="1" baseline="0" dirty="0" smtClean="0">
                          <a:effectLst/>
                        </a:rPr>
                        <a:t> of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spectacles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2000" dirty="0" smtClean="0">
                          <a:effectLst/>
                        </a:rPr>
                        <a:t>School children and elderly </a:t>
                      </a:r>
                      <a:endParaRPr kumimoji="0" lang="en-IN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4228" marR="10422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Collection of Donated </a:t>
                      </a:r>
                      <a:r>
                        <a:rPr lang="en-US" sz="2000" b="1" dirty="0" smtClean="0">
                          <a:effectLst/>
                        </a:rPr>
                        <a:t>Eyes</a:t>
                      </a:r>
                      <a:r>
                        <a:rPr lang="en-US" sz="2000" dirty="0" smtClean="0">
                          <a:effectLst/>
                        </a:rPr>
                        <a:t> through network of eye banks and eye donation </a:t>
                      </a:r>
                      <a:r>
                        <a:rPr lang="en-US" sz="2000" dirty="0" err="1" smtClean="0">
                          <a:effectLst/>
                        </a:rPr>
                        <a:t>centres</a:t>
                      </a:r>
                      <a:endParaRPr lang="en-IN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Diagnosis and Treatment of </a:t>
                      </a:r>
                      <a:r>
                        <a:rPr lang="en-US" sz="2000" b="1" dirty="0" smtClean="0">
                          <a:effectLst/>
                        </a:rPr>
                        <a:t>other eye diseases </a:t>
                      </a:r>
                      <a:r>
                        <a:rPr lang="en-US" sz="2000" dirty="0" smtClean="0">
                          <a:effectLst/>
                        </a:rPr>
                        <a:t>(glaucoma, childhood blindness,</a:t>
                      </a:r>
                      <a:r>
                        <a:rPr lang="en-US" sz="2000" baseline="0" dirty="0" smtClean="0">
                          <a:effectLst/>
                        </a:rPr>
                        <a:t> squint etc.) at District Hospitals and identified NGO eye hospitals</a:t>
                      </a:r>
                      <a:endParaRPr lang="en-IN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6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Procurement and maintenance of Ophthalmic equipments</a:t>
                      </a:r>
                      <a:r>
                        <a:rPr lang="en-US" sz="2000" dirty="0" smtClean="0">
                          <a:effectLst/>
                        </a:rPr>
                        <a:t> at sub-district</a:t>
                      </a:r>
                      <a:r>
                        <a:rPr lang="en-US" sz="2000" baseline="0" dirty="0" smtClean="0">
                          <a:effectLst/>
                        </a:rPr>
                        <a:t>/district Hospitals and Vision </a:t>
                      </a:r>
                      <a:r>
                        <a:rPr lang="en-US" sz="2000" baseline="0" dirty="0" err="1" smtClean="0">
                          <a:effectLst/>
                        </a:rPr>
                        <a:t>Centres</a:t>
                      </a:r>
                      <a:r>
                        <a:rPr lang="en-US" sz="2000" baseline="0" dirty="0" smtClean="0">
                          <a:effectLst/>
                        </a:rPr>
                        <a:t> (in public sector</a:t>
                      </a:r>
                      <a:r>
                        <a:rPr lang="en-US" sz="2000" dirty="0" smtClean="0">
                          <a:effectLst/>
                        </a:rPr>
                        <a:t> only from  FY 2018-19).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Training of </a:t>
                      </a:r>
                      <a:r>
                        <a:rPr lang="en-US" sz="1800" b="1" dirty="0" smtClean="0">
                          <a:effectLst/>
                        </a:rPr>
                        <a:t>Para Medical</a:t>
                      </a:r>
                      <a:r>
                        <a:rPr lang="en-US" sz="1800" b="1" baseline="0" dirty="0" smtClean="0">
                          <a:effectLst/>
                        </a:rPr>
                        <a:t> Ophthalmic Assistants</a:t>
                      </a:r>
                      <a:r>
                        <a:rPr lang="en-US" sz="1800" baseline="0" dirty="0" smtClean="0">
                          <a:effectLst/>
                        </a:rPr>
                        <a:t> posted at  PHC/ District Hospitals</a:t>
                      </a:r>
                      <a:endParaRPr lang="en-IN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IN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Strengthening of eye banks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</a:rPr>
                        <a:t>(in public sector</a:t>
                      </a:r>
                      <a:r>
                        <a:rPr lang="en-US" sz="1800" dirty="0" smtClean="0">
                          <a:effectLst/>
                        </a:rPr>
                        <a:t> only from FY 2018-19).</a:t>
                      </a:r>
                      <a:endParaRPr lang="en-IN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508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104228" marR="104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IN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IEC</a:t>
                      </a:r>
                      <a:r>
                        <a:rPr kumimoji="0" lang="en-IN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activities on promoting eye health</a:t>
                      </a:r>
                      <a:r>
                        <a:rPr kumimoji="0" lang="en-IN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preventing eye diseases and increasing utilization of services.  </a:t>
                      </a:r>
                      <a:endParaRPr kumimoji="0" lang="en-IN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06400" y="136525"/>
            <a:ext cx="11591925" cy="115887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C00000"/>
                </a:solidFill>
              </a:rPr>
              <a:t>Summary of Programme activities </a:t>
            </a:r>
            <a:endParaRPr lang="en-IN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1013" y="1595438"/>
          <a:ext cx="10680700" cy="47752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48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2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822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3200" b="1" dirty="0" smtClean="0">
                          <a:effectLst/>
                          <a:latin typeface="Times New Roman"/>
                          <a:ea typeface="Times New Roman"/>
                        </a:rPr>
                        <a:t>Tertiary Eye Care</a:t>
                      </a:r>
                      <a:r>
                        <a:rPr lang="en-IN" sz="3200" b="1" baseline="0" dirty="0" smtClean="0">
                          <a:effectLst/>
                          <a:latin typeface="Times New Roman"/>
                          <a:ea typeface="Times New Roman"/>
                        </a:rPr>
                        <a:t> Components</a:t>
                      </a:r>
                      <a:endParaRPr lang="en-IN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37" marR="104237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37" marR="1042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S. No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37" marR="1042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Activities</a:t>
                      </a:r>
                      <a:endParaRPr lang="en-IN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04237" marR="1042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6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super specialty and referral eye care services for diabetic retinopathy, Glaucoma, childhood blindness, retinopathy of prematurity and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Keratoplasty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(corneal transplantation)  etc. at Regional Institutes of Ophthalmology and  Medical Colleges.</a:t>
                      </a:r>
                      <a:endParaRPr lang="en-US" sz="1800" dirty="0"/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Construction of modular Eye OTs</a:t>
                      </a:r>
                      <a:r>
                        <a:rPr lang="en-US" sz="1800" baseline="0" dirty="0" smtClean="0"/>
                        <a:t> at RIOs for providing modern and tertiary level eye care services</a:t>
                      </a:r>
                      <a:endParaRPr lang="en-US" sz="1800" dirty="0"/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 of eye surgeons in various specialties of Ophthalmology for skill development</a:t>
                      </a:r>
                    </a:p>
                    <a:p>
                      <a:endParaRPr lang="en-US" sz="1800" dirty="0"/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 for supply of MK Medium to Govt. Eye Banks through Dr.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R.P.Centre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AIIMS, New Delhi for preservation of donated corneas and improve corneal utility rate.</a:t>
                      </a:r>
                      <a:endParaRPr lang="en-US" sz="1800" dirty="0"/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IN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1431" marR="9143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Conducting Surveys (blindness &amp; Visual Impairment Survey, Trachoma Survey etc.) through identified institutions.</a:t>
                      </a:r>
                      <a:endParaRPr lang="en-US" sz="1800" dirty="0"/>
                    </a:p>
                  </a:txBody>
                  <a:tcPr marL="91431" marR="9143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92100" y="219075"/>
            <a:ext cx="109728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Performance</a:t>
            </a:r>
            <a:endParaRPr lang="en-US" alt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203200" y="609600"/>
            <a:ext cx="955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Total No. of Cataract Surgery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1143000"/>
          <a:ext cx="10490200" cy="196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6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20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20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No. of Cataract</a:t>
                      </a:r>
                      <a:endParaRPr lang="en-US" sz="20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operations performed</a:t>
                      </a:r>
                      <a:endParaRPr lang="en-US" sz="20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Achievement</a:t>
                      </a:r>
                      <a:endParaRPr lang="en-US" sz="2000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2016-17</a:t>
                      </a:r>
                      <a:endParaRPr lang="en-IN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66,00,000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64,81,435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2017-18</a:t>
                      </a:r>
                      <a:endParaRPr lang="en-IN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66,00,000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64,41,487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2018-19</a:t>
                      </a:r>
                      <a:endParaRPr lang="en-IN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66,00,000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66,85,476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101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2019-20*</a:t>
                      </a:r>
                      <a:endParaRPr lang="en-IN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67,00,000</a:t>
                      </a:r>
                      <a:endParaRPr lang="en-IN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16,46,921</a:t>
                      </a:r>
                      <a:endParaRPr kumimoji="0"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48" name="TextBox 5"/>
          <p:cNvSpPr txBox="1">
            <a:spLocks noChangeArrowheads="1"/>
          </p:cNvSpPr>
          <p:nvPr/>
        </p:nvSpPr>
        <p:spPr bwMode="auto">
          <a:xfrm>
            <a:off x="0" y="3279775"/>
            <a:ext cx="1046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Distribution of free spectacles under School Eye Screening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7800" y="3736975"/>
          <a:ext cx="11061700" cy="2663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2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5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629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No. of free spectacles provided to school  children  suffering from refractive errors</a:t>
                      </a: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Achievement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Achievement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9,00,000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7,57,906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2017-18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9,00,000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7,98,411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88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2018-19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9,00,000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8,79,488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2019-20*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10,00,000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82,590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13792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Performance …</a:t>
            </a:r>
            <a:endParaRPr lang="en-US" alt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72" name="Rectangle 6"/>
          <p:cNvSpPr>
            <a:spLocks noChangeArrowheads="1"/>
          </p:cNvSpPr>
          <p:nvPr/>
        </p:nvSpPr>
        <p:spPr bwMode="auto">
          <a:xfrm>
            <a:off x="274638" y="763588"/>
            <a:ext cx="6681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Collection of donated Eyes for corneal transplantation</a:t>
            </a:r>
            <a:endParaRPr lang="en-US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6713" y="1336675"/>
          <a:ext cx="10872787" cy="233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5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58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No. of donated eyes collected</a:t>
                      </a: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Achievement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84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Achievement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50,000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65,135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2017-18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71,709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143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2018-19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68,007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123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2019-20*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70,000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19,950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9225" marR="792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3200" y="3676650"/>
            <a:ext cx="109839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I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Treatment/management of other eye diseases</a:t>
            </a:r>
            <a:endParaRPr lang="en-US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en-I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(Diabetic retinopathy, glaucoma, childhood blindness, </a:t>
            </a:r>
            <a:r>
              <a:rPr lang="en-IN" alt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keratoplasty</a:t>
            </a:r>
            <a:r>
              <a:rPr lang="en-I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etc.)</a:t>
            </a:r>
            <a:endParaRPr lang="en-US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42900" y="4524375"/>
          <a:ext cx="10815638" cy="1812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2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No. of Cases treated</a:t>
                      </a: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72,000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4,04677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562</a:t>
                      </a:r>
                    </a:p>
                  </a:txBody>
                  <a:tcPr marL="68580" marR="68580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2017-18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72,000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5,48,448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2018-19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2,00,000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6,14,433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2019-20*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6,00,000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1,88,507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6695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31.42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85" name="Rectangle 68"/>
          <p:cNvSpPr>
            <a:spLocks noChangeArrowheads="1"/>
          </p:cNvSpPr>
          <p:nvPr/>
        </p:nvSpPr>
        <p:spPr bwMode="auto">
          <a:xfrm>
            <a:off x="203200" y="6329363"/>
            <a:ext cx="690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* The physical progress report for the year 2019-20 is provisional</a:t>
            </a:r>
            <a:endParaRPr lang="en-US" altLang="en-US" sz="3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1379200" cy="1081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Performance …</a:t>
            </a:r>
            <a:endParaRPr lang="en-US" alt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4313" y="1089025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Training of Eye Surgeons: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4825" y="1543050"/>
          <a:ext cx="9253538" cy="2139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No. of eye surgeons trained in various specialties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of ophthalmology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51" marR="91451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3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2016-17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33" marR="91433" marT="0" marB="0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5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2017-18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33" marR="9143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5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2018-19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129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33" marR="9143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5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2019-20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1433" marR="9143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87363" y="4308475"/>
            <a:ext cx="33845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Training / </a:t>
            </a:r>
            <a:r>
              <a:rPr lang="en-I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Workshops</a:t>
            </a:r>
          </a:p>
        </p:txBody>
      </p:sp>
      <p:sp>
        <p:nvSpPr>
          <p:cNvPr id="22556" name="Rectangle 11"/>
          <p:cNvSpPr>
            <a:spLocks noChangeArrowheads="1"/>
          </p:cNvSpPr>
          <p:nvPr/>
        </p:nvSpPr>
        <p:spPr bwMode="auto">
          <a:xfrm>
            <a:off x="-128588" y="4857750"/>
            <a:ext cx="11744326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/>
              <a:t> All State &amp; District Program Officers and Ophthalmologists were trained in diagnosis and treatment of Trachoma in 9 previously trachoma endemic States/UTs</a:t>
            </a:r>
          </a:p>
          <a:p>
            <a:pPr lvl="1" eaLnBrk="1" hangingPunct="1"/>
            <a:endParaRPr lang="en-US" altLang="en-US" sz="2000"/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/>
              <a:t>450 Ophthalmologist were trained in two days workshops in early diagnosis and treatment of Glaucoma during 2016-17 &amp; 2017-18.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2281</TotalTime>
  <Words>1301</Words>
  <Application>Microsoft Office PowerPoint</Application>
  <PresentationFormat>Widescreen</PresentationFormat>
  <Paragraphs>357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Franklin Gothic Book</vt:lpstr>
      <vt:lpstr>Perpetua</vt:lpstr>
      <vt:lpstr>Wingdings 2</vt:lpstr>
      <vt:lpstr>Calibri</vt:lpstr>
      <vt:lpstr>Book Antiqua</vt:lpstr>
      <vt:lpstr>Times New Roman</vt:lpstr>
      <vt:lpstr>Wingdings</vt:lpstr>
      <vt:lpstr>Wingdings 3</vt:lpstr>
      <vt:lpstr>Gill Sans MT</vt:lpstr>
      <vt:lpstr>MS PGothic</vt:lpstr>
      <vt:lpstr>Equity</vt:lpstr>
      <vt:lpstr>1_Equity</vt:lpstr>
      <vt:lpstr>PowerPoint Presentation</vt:lpstr>
      <vt:lpstr>Introduction</vt:lpstr>
      <vt:lpstr>Burden of Blindness</vt:lpstr>
      <vt:lpstr>Goals &amp; Objectives of the Programme</vt:lpstr>
      <vt:lpstr>Summary of Programme activities </vt:lpstr>
      <vt:lpstr>Summary of Programme activities </vt:lpstr>
      <vt:lpstr>Physical Performance</vt:lpstr>
      <vt:lpstr>Physical Performance …</vt:lpstr>
      <vt:lpstr>Physical Performance …</vt:lpstr>
      <vt:lpstr>Major issues </vt:lpstr>
      <vt:lpstr>Major issues concerning RIOs</vt:lpstr>
      <vt:lpstr>Innovations  under NPCBVI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Dell</cp:lastModifiedBy>
  <cp:revision>257</cp:revision>
  <cp:lastPrinted>2019-09-19T07:33:35Z</cp:lastPrinted>
  <dcterms:created xsi:type="dcterms:W3CDTF">2018-09-05T12:36:25Z</dcterms:created>
  <dcterms:modified xsi:type="dcterms:W3CDTF">2019-09-26T07:02:34Z</dcterms:modified>
</cp:coreProperties>
</file>