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7"/>
  </p:notesMasterIdLst>
  <p:handoutMasterIdLst>
    <p:handoutMasterId r:id="rId38"/>
  </p:handoutMasterIdLst>
  <p:sldIdLst>
    <p:sldId id="257" r:id="rId2"/>
    <p:sldId id="263" r:id="rId3"/>
    <p:sldId id="265" r:id="rId4"/>
    <p:sldId id="264" r:id="rId5"/>
    <p:sldId id="355" r:id="rId6"/>
    <p:sldId id="275" r:id="rId7"/>
    <p:sldId id="273" r:id="rId8"/>
    <p:sldId id="354" r:id="rId9"/>
    <p:sldId id="356" r:id="rId10"/>
    <p:sldId id="289" r:id="rId11"/>
    <p:sldId id="346" r:id="rId12"/>
    <p:sldId id="347" r:id="rId13"/>
    <p:sldId id="348" r:id="rId14"/>
    <p:sldId id="349" r:id="rId15"/>
    <p:sldId id="350" r:id="rId16"/>
    <p:sldId id="351" r:id="rId17"/>
    <p:sldId id="352" r:id="rId18"/>
    <p:sldId id="366" r:id="rId19"/>
    <p:sldId id="303" r:id="rId20"/>
    <p:sldId id="304" r:id="rId21"/>
    <p:sldId id="305" r:id="rId22"/>
    <p:sldId id="306" r:id="rId23"/>
    <p:sldId id="310" r:id="rId24"/>
    <p:sldId id="367" r:id="rId25"/>
    <p:sldId id="368" r:id="rId26"/>
    <p:sldId id="369" r:id="rId27"/>
    <p:sldId id="370" r:id="rId28"/>
    <p:sldId id="363" r:id="rId29"/>
    <p:sldId id="331" r:id="rId30"/>
    <p:sldId id="360" r:id="rId31"/>
    <p:sldId id="333" r:id="rId32"/>
    <p:sldId id="359" r:id="rId33"/>
    <p:sldId id="357" r:id="rId34"/>
    <p:sldId id="365" r:id="rId35"/>
    <p:sldId id="371" r:id="rId36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54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697216-CDB1-4411-A79E-DB14FF7128A8}" type="datetimeFigureOut">
              <a:rPr lang="en-IN" smtClean="0"/>
              <a:t>19-09-2019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595EDE-B591-45C3-B0B4-117FD17CBE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531436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AFA8E3-CB1F-4383-B71E-A740F64D397B}" type="datetimeFigureOut">
              <a:rPr lang="en-IN" smtClean="0"/>
              <a:t>19-09-2019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311C12-0284-4C82-9722-C828EDBB29E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187815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FF93F4F-0DFE-49AD-9BCD-78D95D0C7AA7}" type="slidenum">
              <a:rPr lang="en-US" smtClean="0">
                <a:latin typeface="Arial" pitchFamily="34" charset="0"/>
                <a:ea typeface="ＭＳ Ｐゴシック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21</a:t>
            </a:fld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762469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10015A5-4E27-475F-A6C2-108041BEBF6E}" type="slidenum">
              <a:rPr lang="en-US" smtClean="0">
                <a:latin typeface="Arial" pitchFamily="34" charset="0"/>
                <a:ea typeface="ＭＳ Ｐゴシック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22</a:t>
            </a:fld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154188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30584-9D50-4DE6-9771-49225BBFF5F4}" type="datetimeFigureOut">
              <a:rPr lang="en-IN" smtClean="0"/>
              <a:t>19-09-2019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F5FD6-C179-4E59-8334-8324D5A3990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883363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30584-9D50-4DE6-9771-49225BBFF5F4}" type="datetimeFigureOut">
              <a:rPr lang="en-IN" smtClean="0"/>
              <a:t>19-09-2019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F5FD6-C179-4E59-8334-8324D5A3990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829899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30584-9D50-4DE6-9771-49225BBFF5F4}" type="datetimeFigureOut">
              <a:rPr lang="en-IN" smtClean="0"/>
              <a:t>19-09-2019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F5FD6-C179-4E59-8334-8324D5A3990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298432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30584-9D50-4DE6-9771-49225BBFF5F4}" type="datetimeFigureOut">
              <a:rPr lang="en-IN" smtClean="0"/>
              <a:t>19-09-2019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F5FD6-C179-4E59-8334-8324D5A3990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666461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30584-9D50-4DE6-9771-49225BBFF5F4}" type="datetimeFigureOut">
              <a:rPr lang="en-IN" smtClean="0"/>
              <a:t>19-09-2019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F5FD6-C179-4E59-8334-8324D5A3990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343247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30584-9D50-4DE6-9771-49225BBFF5F4}" type="datetimeFigureOut">
              <a:rPr lang="en-IN" smtClean="0"/>
              <a:t>19-09-2019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F5FD6-C179-4E59-8334-8324D5A3990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199430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30584-9D50-4DE6-9771-49225BBFF5F4}" type="datetimeFigureOut">
              <a:rPr lang="en-IN" smtClean="0"/>
              <a:t>19-09-2019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F5FD6-C179-4E59-8334-8324D5A3990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857770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30584-9D50-4DE6-9771-49225BBFF5F4}" type="datetimeFigureOut">
              <a:rPr lang="en-IN" smtClean="0"/>
              <a:t>19-09-2019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F5FD6-C179-4E59-8334-8324D5A3990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566483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30584-9D50-4DE6-9771-49225BBFF5F4}" type="datetimeFigureOut">
              <a:rPr lang="en-IN" smtClean="0"/>
              <a:t>19-09-2019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F5FD6-C179-4E59-8334-8324D5A3990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100581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30584-9D50-4DE6-9771-49225BBFF5F4}" type="datetimeFigureOut">
              <a:rPr lang="en-IN" smtClean="0"/>
              <a:t>19-09-2019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F5FD6-C179-4E59-8334-8324D5A3990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25952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30584-9D50-4DE6-9771-49225BBFF5F4}" type="datetimeFigureOut">
              <a:rPr lang="en-IN" smtClean="0"/>
              <a:t>19-09-2019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F5FD6-C179-4E59-8334-8324D5A3990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323751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730584-9D50-4DE6-9771-49225BBFF5F4}" type="datetimeFigureOut">
              <a:rPr lang="en-IN" smtClean="0"/>
              <a:t>19-09-2019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EF5FD6-C179-4E59-8334-8324D5A3990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454480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520286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Drugs Regulations</a:t>
            </a:r>
            <a:endParaRPr lang="en-IN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07280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IN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Food  Regulations</a:t>
            </a:r>
            <a:endParaRPr lang="en-IN" sz="36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99573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IN" sz="2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Human </a:t>
            </a:r>
            <a:r>
              <a:rPr lang="en-IN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Resources and Institutional Systems</a:t>
            </a:r>
            <a:br>
              <a:rPr lang="en-IN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IN" sz="28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38349"/>
            <a:ext cx="10515600" cy="4838614"/>
          </a:xfrm>
        </p:spPr>
        <p:txBody>
          <a:bodyPr>
            <a:normAutofit/>
          </a:bodyPr>
          <a:lstStyle/>
          <a:p>
            <a:pPr lvl="0" algn="just"/>
            <a:r>
              <a:rPr lang="en-IN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Posting an officer </a:t>
            </a:r>
            <a:r>
              <a:rPr lang="en-IN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 Food </a:t>
            </a:r>
            <a:r>
              <a:rPr lang="en-IN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Safety Commissioner </a:t>
            </a:r>
            <a:r>
              <a:rPr lang="en-IN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exclusively</a:t>
            </a:r>
            <a:r>
              <a:rPr lang="en-IN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lvl="0" algn="just"/>
            <a:endParaRPr lang="en-IN" sz="2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/>
            <a:r>
              <a:rPr lang="en-IN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Need for creation of </a:t>
            </a:r>
            <a:r>
              <a:rPr lang="en-IN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posts as per norms</a:t>
            </a:r>
            <a:r>
              <a:rPr lang="en-IN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lvl="0" algn="just"/>
            <a:endParaRPr lang="en-IN" sz="24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/>
            <a:r>
              <a:rPr lang="en-IN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en-IN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e-constitute </a:t>
            </a:r>
            <a:r>
              <a:rPr lang="en-IN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State </a:t>
            </a:r>
            <a:r>
              <a:rPr lang="en-IN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Level Advisory Committee and District Level Advisory </a:t>
            </a:r>
            <a:r>
              <a:rPr lang="en-IN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Committee, and </a:t>
            </a:r>
            <a:r>
              <a:rPr lang="en-IN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their regular </a:t>
            </a:r>
            <a:r>
              <a:rPr lang="en-IN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meetings. </a:t>
            </a:r>
          </a:p>
          <a:p>
            <a:pPr lvl="0" algn="just"/>
            <a:endParaRPr lang="en-IN" sz="2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/>
            <a:r>
              <a:rPr lang="en-IN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State </a:t>
            </a:r>
            <a:r>
              <a:rPr lang="en-IN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level Appellate Tribunals need to be set </a:t>
            </a:r>
            <a:r>
              <a:rPr lang="en-IN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up.</a:t>
            </a:r>
          </a:p>
          <a:p>
            <a:pPr lvl="0" algn="just"/>
            <a:endParaRPr lang="en-IN" sz="2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/>
            <a:r>
              <a:rPr lang="en-IN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Participation in </a:t>
            </a:r>
            <a:r>
              <a:rPr lang="en-IN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Central Advisory Committee meeting </a:t>
            </a:r>
            <a:r>
              <a:rPr lang="en-IN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FSSAI.</a:t>
            </a:r>
            <a:endParaRPr lang="en-IN" sz="2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7005357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IN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Licensing and Compliance System</a:t>
            </a:r>
            <a:br>
              <a:rPr lang="en-IN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IN" sz="28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71353"/>
            <a:ext cx="10515600" cy="4705610"/>
          </a:xfrm>
        </p:spPr>
        <p:txBody>
          <a:bodyPr>
            <a:normAutofit/>
          </a:bodyPr>
          <a:lstStyle/>
          <a:p>
            <a:pPr lvl="0" algn="just"/>
            <a:r>
              <a:rPr lang="en-IN" dirty="0" smtClean="0">
                <a:solidFill>
                  <a:srgbClr val="002060"/>
                </a:solidFill>
              </a:rPr>
              <a:t>To </a:t>
            </a:r>
            <a:r>
              <a:rPr lang="en-IN" dirty="0">
                <a:solidFill>
                  <a:srgbClr val="002060"/>
                </a:solidFill>
              </a:rPr>
              <a:t>take up special drives for identification of unregistered</a:t>
            </a:r>
            <a:r>
              <a:rPr lang="en-IN" dirty="0" smtClean="0">
                <a:solidFill>
                  <a:srgbClr val="002060"/>
                </a:solidFill>
              </a:rPr>
              <a:t>/ unlicensed </a:t>
            </a:r>
            <a:r>
              <a:rPr lang="en-IN" dirty="0" smtClean="0">
                <a:solidFill>
                  <a:srgbClr val="002060"/>
                </a:solidFill>
              </a:rPr>
              <a:t>FBOs.</a:t>
            </a:r>
          </a:p>
          <a:p>
            <a:pPr marL="0" lvl="0" indent="0" algn="just">
              <a:buNone/>
            </a:pPr>
            <a:endParaRPr lang="en-IN" dirty="0">
              <a:solidFill>
                <a:srgbClr val="002060"/>
              </a:solidFill>
            </a:endParaRPr>
          </a:p>
          <a:p>
            <a:pPr lvl="0" algn="just"/>
            <a:r>
              <a:rPr lang="en-IN" dirty="0">
                <a:solidFill>
                  <a:srgbClr val="002060"/>
                </a:solidFill>
              </a:rPr>
              <a:t>IT system to be adopted for faster processing and transparency, including online payment of license </a:t>
            </a:r>
            <a:r>
              <a:rPr lang="en-IN" dirty="0" smtClean="0">
                <a:solidFill>
                  <a:srgbClr val="002060"/>
                </a:solidFill>
              </a:rPr>
              <a:t>fees.</a:t>
            </a:r>
          </a:p>
          <a:p>
            <a:pPr lvl="0" algn="just"/>
            <a:endParaRPr lang="en-IN" dirty="0" smtClean="0">
              <a:solidFill>
                <a:srgbClr val="002060"/>
              </a:solidFill>
            </a:endParaRPr>
          </a:p>
          <a:p>
            <a:pPr lvl="0" algn="just"/>
            <a:r>
              <a:rPr lang="en-IN" dirty="0" smtClean="0">
                <a:solidFill>
                  <a:srgbClr val="002060"/>
                </a:solidFill>
              </a:rPr>
              <a:t>Adoption of Online </a:t>
            </a:r>
            <a:r>
              <a:rPr lang="en-IN" dirty="0">
                <a:solidFill>
                  <a:srgbClr val="002060"/>
                </a:solidFill>
              </a:rPr>
              <a:t>platform </a:t>
            </a:r>
            <a:r>
              <a:rPr lang="en-IN" dirty="0" smtClean="0">
                <a:solidFill>
                  <a:srgbClr val="002060"/>
                </a:solidFill>
              </a:rPr>
              <a:t>(</a:t>
            </a:r>
            <a:r>
              <a:rPr lang="en-IN" dirty="0">
                <a:solidFill>
                  <a:srgbClr val="002060"/>
                </a:solidFill>
              </a:rPr>
              <a:t>Food Safety Compliance through Regular Inspections-</a:t>
            </a:r>
            <a:r>
              <a:rPr lang="en-IN" dirty="0" err="1">
                <a:solidFill>
                  <a:srgbClr val="002060"/>
                </a:solidFill>
              </a:rPr>
              <a:t>FoSCoRIS</a:t>
            </a:r>
            <a:r>
              <a:rPr lang="en-IN" dirty="0">
                <a:solidFill>
                  <a:srgbClr val="002060"/>
                </a:solidFill>
              </a:rPr>
              <a:t>)</a:t>
            </a:r>
          </a:p>
          <a:p>
            <a:pPr marL="0" lvl="0" indent="0" algn="just">
              <a:buNone/>
            </a:pPr>
            <a:endParaRPr lang="en-IN" dirty="0">
              <a:solidFill>
                <a:srgbClr val="002060"/>
              </a:solidFill>
            </a:endParaRPr>
          </a:p>
          <a:p>
            <a:pPr algn="just"/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0828259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57340"/>
          </a:xfrm>
        </p:spPr>
        <p:txBody>
          <a:bodyPr>
            <a:normAutofit/>
          </a:bodyPr>
          <a:lstStyle/>
          <a:p>
            <a:pPr algn="ctr"/>
            <a:r>
              <a:rPr lang="en-IN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Food Testing Infrastructure and Surveillance</a:t>
            </a:r>
            <a:endParaRPr lang="en-IN" sz="28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3954" y="1537855"/>
            <a:ext cx="10739846" cy="5098076"/>
          </a:xfrm>
        </p:spPr>
        <p:txBody>
          <a:bodyPr>
            <a:normAutofit/>
          </a:bodyPr>
          <a:lstStyle/>
          <a:p>
            <a:pPr lvl="0" algn="just"/>
            <a:r>
              <a:rPr lang="en-IN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Need to comprehensively </a:t>
            </a:r>
            <a:r>
              <a:rPr lang="en-IN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review the state of food testing </a:t>
            </a:r>
            <a:r>
              <a:rPr lang="en-IN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laboratories. </a:t>
            </a:r>
          </a:p>
          <a:p>
            <a:pPr lvl="0" algn="just"/>
            <a:endParaRPr lang="en-IN" sz="2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/>
            <a:r>
              <a:rPr lang="en-IN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FSSAIs </a:t>
            </a:r>
            <a:r>
              <a:rPr lang="en-IN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Central scheme for strengthening of </a:t>
            </a:r>
            <a:r>
              <a:rPr lang="en-IN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laboratories. </a:t>
            </a:r>
          </a:p>
          <a:p>
            <a:pPr lvl="0" algn="just"/>
            <a:endParaRPr lang="en-IN" sz="2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/>
            <a:r>
              <a:rPr lang="en-IN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</a:t>
            </a:r>
            <a:r>
              <a:rPr lang="en-IN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participate in INFOLNET (Indian Food Laboratories network) by uploading data regularly to ensure a real time National Repository is </a:t>
            </a:r>
            <a:r>
              <a:rPr lang="en-IN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created.</a:t>
            </a:r>
          </a:p>
          <a:p>
            <a:pPr lvl="0" algn="just"/>
            <a:endParaRPr lang="en-IN" sz="2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algn="just">
              <a:buNone/>
            </a:pPr>
            <a:endParaRPr lang="en-IN" sz="2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30340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5265" y="74815"/>
            <a:ext cx="10788535" cy="615141"/>
          </a:xfrm>
        </p:spPr>
        <p:txBody>
          <a:bodyPr>
            <a:normAutofit/>
          </a:bodyPr>
          <a:lstStyle/>
          <a:p>
            <a:pPr algn="ctr"/>
            <a:r>
              <a:rPr lang="en-IN" sz="2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Fortification</a:t>
            </a:r>
            <a:endParaRPr lang="en-IN" sz="28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9956"/>
            <a:ext cx="10515600" cy="5868786"/>
          </a:xfrm>
        </p:spPr>
        <p:txBody>
          <a:bodyPr>
            <a:normAutofit/>
          </a:bodyPr>
          <a:lstStyle/>
          <a:p>
            <a:pPr marL="285750" indent="-285750" algn="just">
              <a:spcAft>
                <a:spcPts val="1200"/>
              </a:spcAft>
            </a:pPr>
            <a:r>
              <a:rPr lang="en-IN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FSSAI </a:t>
            </a:r>
            <a:r>
              <a:rPr lang="en-IN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  addressing micronutrient deficiencies by formulating standards for fortification of key staples  viz. edible oil and </a:t>
            </a:r>
            <a:r>
              <a:rPr lang="en-IN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milk, </a:t>
            </a:r>
            <a:r>
              <a:rPr lang="en-IN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wheat flour and rice </a:t>
            </a:r>
            <a:r>
              <a:rPr lang="en-IN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 salt.</a:t>
            </a:r>
            <a:endParaRPr lang="en-IN" sz="24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spcAft>
                <a:spcPts val="1200"/>
              </a:spcAft>
            </a:pPr>
            <a:r>
              <a:rPr lang="en-IN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Regulations notified in August 2018.</a:t>
            </a:r>
            <a:endParaRPr lang="en-IN" sz="24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1" indent="-285750" algn="just">
              <a:spcBef>
                <a:spcPts val="1000"/>
              </a:spcBef>
              <a:spcAft>
                <a:spcPts val="1200"/>
              </a:spcAft>
            </a:pPr>
            <a:r>
              <a:rPr lang="en-IN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+F logo </a:t>
            </a:r>
            <a:r>
              <a:rPr lang="en-IN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 </a:t>
            </a:r>
            <a:r>
              <a:rPr lang="en-IN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unique </a:t>
            </a:r>
            <a:r>
              <a:rPr lang="en-IN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identification.</a:t>
            </a:r>
            <a:r>
              <a:rPr lang="en-IN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en-IN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spcAft>
                <a:spcPts val="1200"/>
              </a:spcAft>
            </a:pPr>
            <a:r>
              <a:rPr lang="en-IN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122 </a:t>
            </a:r>
            <a:r>
              <a:rPr lang="en-IN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fortified products across commodities.</a:t>
            </a:r>
          </a:p>
          <a:p>
            <a:pPr marL="285750" indent="-285750" algn="just">
              <a:spcAft>
                <a:spcPts val="1200"/>
              </a:spcAft>
            </a:pPr>
            <a:r>
              <a:rPr lang="en-IN" sz="2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17 </a:t>
            </a:r>
            <a:r>
              <a:rPr lang="en-IN" sz="2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States and 5 UTs have adopted fortification of several commodities in the safety net programmes like ICDS</a:t>
            </a:r>
            <a:r>
              <a:rPr lang="en-IN" sz="2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MDM </a:t>
            </a:r>
            <a:r>
              <a:rPr lang="en-IN" sz="2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PDS.</a:t>
            </a:r>
          </a:p>
          <a:p>
            <a:pPr marL="285750" indent="-285750" algn="just">
              <a:spcAft>
                <a:spcPts val="1200"/>
              </a:spcAft>
            </a:pPr>
            <a:r>
              <a:rPr lang="en-IN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425 FSO trained </a:t>
            </a:r>
            <a:r>
              <a:rPr lang="en-IN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across states</a:t>
            </a:r>
            <a:r>
              <a:rPr lang="en-IN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IN" sz="2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spcAft>
                <a:spcPts val="1200"/>
              </a:spcAft>
            </a:pPr>
            <a:endParaRPr lang="en-IN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spcAft>
                <a:spcPts val="1200"/>
              </a:spcAft>
              <a:buNone/>
            </a:pPr>
            <a:endParaRPr lang="en-IN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IN" dirty="0"/>
          </a:p>
          <a:p>
            <a:pPr algn="just"/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6767082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714895"/>
          </a:xfrm>
        </p:spPr>
        <p:txBody>
          <a:bodyPr>
            <a:normAutofit/>
          </a:bodyPr>
          <a:lstStyle/>
          <a:p>
            <a:pPr algn="ctr"/>
            <a:r>
              <a:rPr lang="en-IN" sz="2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Eat Right </a:t>
            </a:r>
            <a:r>
              <a:rPr lang="en-IN" sz="2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India- </a:t>
            </a:r>
            <a:r>
              <a:rPr lang="en-IN" sz="28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Sahi</a:t>
            </a:r>
            <a:r>
              <a:rPr lang="en-IN" sz="2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Bhojan</a:t>
            </a:r>
            <a:r>
              <a:rPr lang="en-IN" sz="2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Behtar</a:t>
            </a:r>
            <a:r>
              <a:rPr lang="en-IN" sz="2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Jeevan</a:t>
            </a:r>
            <a:endParaRPr lang="en-IN" sz="28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856210"/>
            <a:ext cx="10741429" cy="5353397"/>
          </a:xfrm>
        </p:spPr>
        <p:txBody>
          <a:bodyPr>
            <a:noAutofit/>
          </a:bodyPr>
          <a:lstStyle/>
          <a:p>
            <a:pPr algn="just"/>
            <a:r>
              <a:rPr lang="en-IN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'Eat Right India', built on two broad pillars of 'Eat Healthy' and 'Eat </a:t>
            </a:r>
            <a:r>
              <a:rPr lang="en-IN" sz="2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Safe”.</a:t>
            </a:r>
            <a:endParaRPr lang="en-IN" sz="20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IN" sz="20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IN" sz="2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Robust </a:t>
            </a:r>
            <a:r>
              <a:rPr lang="en-IN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standards &amp; code of practices, credible food testing &amp; effective surveillance, strengthened compliance</a:t>
            </a:r>
            <a:r>
              <a:rPr lang="en-IN" sz="2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IN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strong culture of self-compliance, promoting healthy diets &amp; sustainability and empowered consumers</a:t>
            </a:r>
            <a:r>
              <a:rPr lang="en-IN" sz="2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endParaRPr lang="en-IN" sz="2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IN" sz="2000" b="1" u="sng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Key Performance </a:t>
            </a:r>
            <a:r>
              <a:rPr lang="en-IN" sz="20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Indicators:</a:t>
            </a:r>
            <a:r>
              <a:rPr lang="en-IN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Ease </a:t>
            </a:r>
            <a:r>
              <a:rPr lang="en-IN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Living through safe food and healthy </a:t>
            </a:r>
            <a:r>
              <a:rPr lang="en-IN" sz="2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diets, Ease </a:t>
            </a:r>
            <a:r>
              <a:rPr lang="en-IN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Doing business and </a:t>
            </a:r>
            <a:r>
              <a:rPr lang="en-IN" sz="2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trade, </a:t>
            </a:r>
            <a:r>
              <a:rPr lang="en-IN" sz="2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creation </a:t>
            </a:r>
            <a:r>
              <a:rPr lang="en-IN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</a:t>
            </a:r>
            <a:r>
              <a:rPr lang="en-IN" sz="2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Jobs, Skilling </a:t>
            </a:r>
            <a:r>
              <a:rPr lang="en-IN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 food safety and </a:t>
            </a:r>
            <a:r>
              <a:rPr lang="en-IN" sz="2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hygiene,  Reduction </a:t>
            </a:r>
            <a:r>
              <a:rPr lang="en-IN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foodborne illnesses and </a:t>
            </a:r>
            <a:r>
              <a:rPr lang="en-IN" sz="2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NCDs, Food fortification, Food </a:t>
            </a:r>
            <a:r>
              <a:rPr lang="en-IN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loss and </a:t>
            </a:r>
            <a:r>
              <a:rPr lang="en-IN" sz="2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wastage.</a:t>
            </a:r>
          </a:p>
          <a:p>
            <a:pPr algn="just"/>
            <a:endParaRPr lang="en-IN" sz="20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/>
            <a:r>
              <a:rPr lang="en-IN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Eat Right Toolkit </a:t>
            </a:r>
            <a:r>
              <a:rPr lang="en-IN" sz="2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be </a:t>
            </a:r>
            <a:r>
              <a:rPr lang="en-IN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used in all 1.5 lakh Health and Wellness </a:t>
            </a:r>
            <a:r>
              <a:rPr lang="en-IN" sz="2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Centres.</a:t>
            </a:r>
            <a:r>
              <a:rPr lang="en-IN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 </a:t>
            </a:r>
            <a:endParaRPr lang="en-IN" sz="20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/>
            <a:endParaRPr lang="en-IN" sz="2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/>
            <a:r>
              <a:rPr lang="en-IN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lang="en-IN" sz="2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rontline </a:t>
            </a:r>
            <a:r>
              <a:rPr lang="en-IN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health workers like ANMs, mid level health providers, ASHA and Anganwadi workers, Community Resource Person etc. </a:t>
            </a:r>
            <a:r>
              <a:rPr lang="en-IN" sz="2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be </a:t>
            </a:r>
            <a:r>
              <a:rPr lang="en-IN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trained in the Eat Right Tool kit. </a:t>
            </a:r>
            <a:endParaRPr lang="en-IN" sz="20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/>
            <a:endParaRPr lang="en-IN" sz="2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/>
            <a:r>
              <a:rPr lang="en-IN" sz="2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States/UTs </a:t>
            </a:r>
            <a:r>
              <a:rPr lang="en-IN" sz="2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</a:t>
            </a:r>
            <a:r>
              <a:rPr lang="en-IN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budget for IEC </a:t>
            </a:r>
            <a:r>
              <a:rPr lang="en-IN" sz="2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funds. </a:t>
            </a:r>
            <a:endParaRPr lang="en-IN" sz="20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IN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228994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108065"/>
            <a:ext cx="10515600" cy="980901"/>
          </a:xfrm>
        </p:spPr>
        <p:txBody>
          <a:bodyPr>
            <a:normAutofit/>
          </a:bodyPr>
          <a:lstStyle/>
          <a:p>
            <a:pPr algn="ctr"/>
            <a:r>
              <a:rPr lang="en-IN" sz="32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Eat Right </a:t>
            </a:r>
            <a:endParaRPr lang="en-IN" sz="32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455" y="1080655"/>
            <a:ext cx="10241279" cy="5752601"/>
          </a:xfrm>
        </p:spPr>
      </p:pic>
    </p:spTree>
    <p:extLst>
      <p:ext uri="{BB962C8B-B14F-4D97-AF65-F5344CB8AC3E}">
        <p14:creationId xmlns:p14="http://schemas.microsoft.com/office/powerpoint/2010/main" val="270339405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99143" y="1"/>
            <a:ext cx="10040794" cy="847898"/>
          </a:xfrm>
        </p:spPr>
        <p:txBody>
          <a:bodyPr>
            <a:normAutofit/>
          </a:bodyPr>
          <a:lstStyle/>
          <a:p>
            <a:pPr algn="ctr"/>
            <a:r>
              <a:rPr lang="en-IN" sz="2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Risk Based approach on Sampling</a:t>
            </a:r>
            <a:endParaRPr lang="en-IN" sz="28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47898"/>
            <a:ext cx="10515600" cy="569421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400" dirty="0" smtClean="0">
                <a:solidFill>
                  <a:srgbClr val="002060"/>
                </a:solidFill>
              </a:rPr>
              <a:t>Risk </a:t>
            </a:r>
            <a:r>
              <a:rPr lang="en-US" sz="2400" dirty="0">
                <a:solidFill>
                  <a:srgbClr val="002060"/>
                </a:solidFill>
              </a:rPr>
              <a:t>management </a:t>
            </a:r>
            <a:r>
              <a:rPr lang="en-US" sz="2400" dirty="0" smtClean="0">
                <a:solidFill>
                  <a:srgbClr val="002060"/>
                </a:solidFill>
              </a:rPr>
              <a:t>based on </a:t>
            </a:r>
            <a:r>
              <a:rPr lang="en-US" sz="2400" b="1" dirty="0" smtClean="0">
                <a:solidFill>
                  <a:srgbClr val="002060"/>
                </a:solidFill>
              </a:rPr>
              <a:t>risk </a:t>
            </a:r>
            <a:r>
              <a:rPr lang="en-US" sz="2400" b="1" dirty="0">
                <a:solidFill>
                  <a:srgbClr val="002060"/>
                </a:solidFill>
              </a:rPr>
              <a:t>assessment </a:t>
            </a:r>
            <a:r>
              <a:rPr lang="en-US" sz="2400" b="1" dirty="0" smtClean="0">
                <a:solidFill>
                  <a:srgbClr val="002060"/>
                </a:solidFill>
              </a:rPr>
              <a:t>and </a:t>
            </a:r>
            <a:r>
              <a:rPr lang="en-US" sz="2400" b="1" dirty="0">
                <a:solidFill>
                  <a:srgbClr val="002060"/>
                </a:solidFill>
              </a:rPr>
              <a:t>other factors </a:t>
            </a:r>
            <a:r>
              <a:rPr lang="en-US" sz="2400" dirty="0">
                <a:solidFill>
                  <a:srgbClr val="002060"/>
                </a:solidFill>
              </a:rPr>
              <a:t>to achieve the general objectives of the  </a:t>
            </a:r>
            <a:r>
              <a:rPr lang="en-US" sz="2400" dirty="0" smtClean="0">
                <a:solidFill>
                  <a:srgbClr val="002060"/>
                </a:solidFill>
              </a:rPr>
              <a:t>FSS </a:t>
            </a:r>
            <a:r>
              <a:rPr lang="en-US" sz="2400" dirty="0">
                <a:solidFill>
                  <a:srgbClr val="002060"/>
                </a:solidFill>
              </a:rPr>
              <a:t>Act.</a:t>
            </a:r>
          </a:p>
          <a:p>
            <a:pPr marL="0" indent="0" algn="just">
              <a:buNone/>
            </a:pPr>
            <a:r>
              <a:rPr lang="en-US" sz="2400" dirty="0" smtClean="0">
                <a:solidFill>
                  <a:srgbClr val="002060"/>
                </a:solidFill>
              </a:rPr>
              <a:t>Focus </a:t>
            </a:r>
            <a:r>
              <a:rPr lang="en-US" sz="2400" dirty="0">
                <a:solidFill>
                  <a:srgbClr val="002060"/>
                </a:solidFill>
              </a:rPr>
              <a:t>on preventive </a:t>
            </a:r>
            <a:r>
              <a:rPr lang="en-US" sz="2400" dirty="0" smtClean="0">
                <a:solidFill>
                  <a:srgbClr val="002060"/>
                </a:solidFill>
              </a:rPr>
              <a:t>controls.</a:t>
            </a:r>
          </a:p>
          <a:p>
            <a:pPr marL="0" indent="0" algn="just">
              <a:buNone/>
            </a:pPr>
            <a:r>
              <a:rPr lang="en-US" sz="2400" dirty="0" smtClean="0">
                <a:solidFill>
                  <a:srgbClr val="002060"/>
                </a:solidFill>
              </a:rPr>
              <a:t>Identify </a:t>
            </a:r>
            <a:r>
              <a:rPr lang="en-US" sz="2400" dirty="0">
                <a:solidFill>
                  <a:srgbClr val="002060"/>
                </a:solidFill>
              </a:rPr>
              <a:t>potential risk  associated with  the  </a:t>
            </a:r>
            <a:r>
              <a:rPr lang="en-US" sz="2400" dirty="0" smtClean="0">
                <a:solidFill>
                  <a:srgbClr val="002060"/>
                </a:solidFill>
              </a:rPr>
              <a:t>foods</a:t>
            </a:r>
            <a:r>
              <a:rPr lang="en-US" sz="2400" dirty="0" smtClean="0">
                <a:solidFill>
                  <a:srgbClr val="002060"/>
                </a:solidFill>
              </a:rPr>
              <a:t>:</a:t>
            </a:r>
          </a:p>
          <a:p>
            <a:pPr marL="0" indent="0" algn="just">
              <a:buNone/>
            </a:pPr>
            <a:endParaRPr lang="en-US" sz="2400" dirty="0">
              <a:solidFill>
                <a:srgbClr val="002060"/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smtClean="0">
                <a:solidFill>
                  <a:srgbClr val="002060"/>
                </a:solidFill>
              </a:rPr>
              <a:t>Mapping </a:t>
            </a:r>
            <a:r>
              <a:rPr lang="en-US" sz="2400" b="1" dirty="0">
                <a:solidFill>
                  <a:srgbClr val="002060"/>
                </a:solidFill>
              </a:rPr>
              <a:t>of all the food businesses </a:t>
            </a:r>
            <a:r>
              <a:rPr lang="en-US" sz="2400" dirty="0">
                <a:solidFill>
                  <a:srgbClr val="002060"/>
                </a:solidFill>
              </a:rPr>
              <a:t>with the risks associated </a:t>
            </a:r>
            <a:r>
              <a:rPr lang="en-US" sz="2400" dirty="0" smtClean="0">
                <a:solidFill>
                  <a:srgbClr val="002060"/>
                </a:solidFill>
              </a:rPr>
              <a:t>(e.g</a:t>
            </a:r>
            <a:r>
              <a:rPr lang="en-US" sz="2400" dirty="0">
                <a:solidFill>
                  <a:srgbClr val="002060"/>
                </a:solidFill>
              </a:rPr>
              <a:t>. foods of animal origin) and  identify the risk to health and do risk </a:t>
            </a:r>
            <a:r>
              <a:rPr lang="en-US" sz="2400" dirty="0" smtClean="0">
                <a:solidFill>
                  <a:srgbClr val="002060"/>
                </a:solidFill>
              </a:rPr>
              <a:t>ranking </a:t>
            </a:r>
            <a:endParaRPr lang="en-US" sz="2400" dirty="0" smtClean="0">
              <a:solidFill>
                <a:srgbClr val="002060"/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en-US" sz="2400" b="1" dirty="0" smtClean="0">
                <a:solidFill>
                  <a:srgbClr val="002060"/>
                </a:solidFill>
              </a:rPr>
              <a:t>Establishing   </a:t>
            </a:r>
            <a:r>
              <a:rPr lang="en-US" sz="2400" b="1" dirty="0">
                <a:solidFill>
                  <a:srgbClr val="002060"/>
                </a:solidFill>
              </a:rPr>
              <a:t>the priorities</a:t>
            </a:r>
            <a:r>
              <a:rPr lang="en-US" sz="2400" dirty="0">
                <a:solidFill>
                  <a:srgbClr val="002060"/>
                </a:solidFill>
              </a:rPr>
              <a:t> for risk based  inspections and  develop the sampling plans </a:t>
            </a:r>
            <a:r>
              <a:rPr lang="en-US" sz="2400" dirty="0" smtClean="0">
                <a:solidFill>
                  <a:srgbClr val="002060"/>
                </a:solidFill>
              </a:rPr>
              <a:t>and </a:t>
            </a:r>
            <a:r>
              <a:rPr lang="en-US" sz="2400" dirty="0">
                <a:solidFill>
                  <a:srgbClr val="002060"/>
                </a:solidFill>
              </a:rPr>
              <a:t>intervention strategies accordingly. 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en-US" sz="2400" b="1" dirty="0" smtClean="0">
                <a:solidFill>
                  <a:srgbClr val="002060"/>
                </a:solidFill>
              </a:rPr>
              <a:t>Take </a:t>
            </a:r>
            <a:r>
              <a:rPr lang="en-US" sz="2400" b="1" dirty="0">
                <a:solidFill>
                  <a:srgbClr val="002060"/>
                </a:solidFill>
              </a:rPr>
              <a:t>appropriate </a:t>
            </a:r>
            <a:r>
              <a:rPr lang="en-US" sz="2400" b="1" dirty="0" smtClean="0">
                <a:solidFill>
                  <a:srgbClr val="002060"/>
                </a:solidFill>
              </a:rPr>
              <a:t>steps </a:t>
            </a:r>
            <a:r>
              <a:rPr lang="en-US" sz="2400" b="1" dirty="0">
                <a:solidFill>
                  <a:srgbClr val="002060"/>
                </a:solidFill>
              </a:rPr>
              <a:t>to mitigate </a:t>
            </a:r>
            <a:r>
              <a:rPr lang="en-US" sz="2400" b="1" dirty="0" smtClean="0">
                <a:solidFill>
                  <a:srgbClr val="002060"/>
                </a:solidFill>
              </a:rPr>
              <a:t>or </a:t>
            </a:r>
            <a:r>
              <a:rPr lang="en-US" sz="2400" b="1" dirty="0">
                <a:solidFill>
                  <a:srgbClr val="002060"/>
                </a:solidFill>
              </a:rPr>
              <a:t>eliminate the </a:t>
            </a:r>
            <a:r>
              <a:rPr lang="en-US" sz="2400" b="1" dirty="0" smtClean="0">
                <a:solidFill>
                  <a:srgbClr val="002060"/>
                </a:solidFill>
              </a:rPr>
              <a:t>risk </a:t>
            </a:r>
            <a:r>
              <a:rPr lang="en-US" sz="2400" dirty="0" smtClean="0">
                <a:solidFill>
                  <a:srgbClr val="002060"/>
                </a:solidFill>
              </a:rPr>
              <a:t>(e.g</a:t>
            </a:r>
            <a:r>
              <a:rPr lang="en-US" sz="2400" dirty="0">
                <a:solidFill>
                  <a:srgbClr val="002060"/>
                </a:solidFill>
              </a:rPr>
              <a:t>. </a:t>
            </a:r>
            <a:r>
              <a:rPr lang="en-US" sz="2400" dirty="0" smtClean="0">
                <a:solidFill>
                  <a:srgbClr val="002060"/>
                </a:solidFill>
              </a:rPr>
              <a:t>Issue </a:t>
            </a:r>
            <a:r>
              <a:rPr lang="en-US" sz="2400" dirty="0">
                <a:solidFill>
                  <a:srgbClr val="002060"/>
                </a:solidFill>
              </a:rPr>
              <a:t>Improvement notices to FBOs,  food recalls, temporary </a:t>
            </a:r>
            <a:r>
              <a:rPr lang="en-US" sz="2400" dirty="0" smtClean="0">
                <a:solidFill>
                  <a:srgbClr val="002060"/>
                </a:solidFill>
              </a:rPr>
              <a:t>prohibition).</a:t>
            </a:r>
            <a:endParaRPr lang="en-US" sz="2400" dirty="0">
              <a:solidFill>
                <a:srgbClr val="002060"/>
              </a:solidFill>
            </a:endParaRPr>
          </a:p>
          <a:p>
            <a:pPr algn="just"/>
            <a:endParaRPr lang="en-IN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20296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125585"/>
            <a:ext cx="10515600" cy="305137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8000" dirty="0" smtClean="0">
                <a:solidFill>
                  <a:srgbClr val="C00000"/>
                </a:solidFill>
              </a:rPr>
              <a:t>Thank You</a:t>
            </a:r>
            <a:endParaRPr lang="en-IN" sz="80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069455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2601" y="515389"/>
            <a:ext cx="8767763" cy="6190211"/>
          </a:xfrm>
        </p:spPr>
        <p:txBody>
          <a:bodyPr rtlCol="0">
            <a:normAutofit fontScale="90000"/>
          </a:bodyPr>
          <a:lstStyle/>
          <a:p>
            <a:pPr>
              <a:defRPr/>
            </a:pPr>
            <a:r>
              <a:rPr lang="en-US" b="1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/>
            </a:r>
            <a:br>
              <a:rPr lang="en-US" b="1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</a:br>
            <a:r>
              <a:rPr lang="en-US" b="1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/>
            </a:r>
            <a:br>
              <a:rPr lang="en-US" b="1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</a:br>
            <a:r>
              <a:rPr lang="en-US" b="1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/>
            </a:r>
            <a:br>
              <a:rPr lang="en-US" b="1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</a:br>
            <a:r>
              <a:rPr lang="en-US" b="1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/>
            </a:r>
            <a:br>
              <a:rPr lang="en-US" b="1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</a:br>
            <a:r>
              <a:rPr lang="en-US" b="1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/>
            </a:r>
            <a:br>
              <a:rPr lang="en-US" b="1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</a:br>
            <a:r>
              <a:rPr lang="en-US" b="1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/>
            </a:r>
            <a:br>
              <a:rPr lang="en-US" b="1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</a:br>
            <a:r>
              <a:rPr lang="en-US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</a:br>
            <a:r>
              <a:rPr lang="en-US" sz="36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36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</a:br>
            <a:r>
              <a:rPr lang="en-US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dirty="0" smtClean="0">
                <a:ea typeface="ＭＳ Ｐゴシック" pitchFamily="34" charset="-128"/>
              </a:rPr>
              <a:t/>
            </a:r>
            <a:br>
              <a:rPr lang="en-US" dirty="0" smtClean="0">
                <a:ea typeface="ＭＳ Ｐゴシック" pitchFamily="34" charset="-128"/>
              </a:rPr>
            </a:br>
            <a:endParaRPr lang="en-US" dirty="0" smtClean="0">
              <a:ea typeface="ＭＳ Ｐゴシック" pitchFamily="34" charset="-128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502131" y="2681817"/>
            <a:ext cx="6641869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solidFill>
                  <a:srgbClr val="CC33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Clinical Establishments Act, 2010</a:t>
            </a:r>
            <a:br>
              <a:rPr lang="en-US" sz="3200" b="1" dirty="0" smtClean="0">
                <a:solidFill>
                  <a:srgbClr val="CC33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</a:br>
            <a:endParaRPr lang="en-IN" sz="3200" dirty="0"/>
          </a:p>
        </p:txBody>
      </p:sp>
    </p:spTree>
    <p:extLst>
      <p:ext uri="{BB962C8B-B14F-4D97-AF65-F5344CB8AC3E}">
        <p14:creationId xmlns:p14="http://schemas.microsoft.com/office/powerpoint/2010/main" val="2446405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Issues</a:t>
            </a:r>
            <a:endParaRPr lang="en-IN" sz="28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x-none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G.S.R. 360(E) dated 10.04.2018</a:t>
            </a:r>
            <a:r>
              <a:rPr lang="en-IN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IN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making it mandatory to submit stability studies, excipient safety etc. along with the application before grant of manufacturing license. </a:t>
            </a:r>
            <a:endParaRPr lang="en-IN" sz="24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IN" sz="2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IN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G.S.R. 327(E) dated 03.04.2017:</a:t>
            </a:r>
            <a:r>
              <a:rPr lang="en-IN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 order to ensure efficacy of drugs, the applicant shall submit the result of Bioequivalence study w.r.t oral dosage form of </a:t>
            </a:r>
            <a:r>
              <a:rPr lang="en-IN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drugs.</a:t>
            </a:r>
          </a:p>
          <a:p>
            <a:pPr algn="just"/>
            <a:endParaRPr lang="en-IN" sz="2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0"/>
              </a:spcBef>
            </a:pPr>
            <a:r>
              <a:rPr lang="en-IN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FDCs: </a:t>
            </a:r>
            <a:r>
              <a:rPr lang="en-IN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New drug. CDSCO is the competent Licensing Authority. But licences issued by State Licencing Authorities. Notifications had to be issued by the </a:t>
            </a:r>
            <a:r>
              <a:rPr lang="en-IN" sz="24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GoI</a:t>
            </a:r>
            <a:r>
              <a:rPr lang="en-IN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banning those FDCs. Now in litigation.</a:t>
            </a:r>
          </a:p>
          <a:p>
            <a:pPr algn="just"/>
            <a:endParaRPr lang="en-IN" sz="2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IN" sz="24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IN" sz="2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IN" sz="2400" dirty="0"/>
          </a:p>
        </p:txBody>
      </p:sp>
    </p:spTree>
    <p:extLst>
      <p:ext uri="{BB962C8B-B14F-4D97-AF65-F5344CB8AC3E}">
        <p14:creationId xmlns:p14="http://schemas.microsoft.com/office/powerpoint/2010/main" val="195321820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81200" y="152402"/>
            <a:ext cx="7772400" cy="685799"/>
          </a:xfrm>
        </p:spPr>
        <p:txBody>
          <a:bodyPr>
            <a:normAutofit fontScale="90000"/>
          </a:bodyPr>
          <a:lstStyle/>
          <a:p>
            <a:r>
              <a:rPr lang="en-US" sz="3200" b="1" dirty="0">
                <a:solidFill>
                  <a:srgbClr val="CC33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/>
            </a:r>
            <a:br>
              <a:rPr lang="en-US" sz="3200" b="1" dirty="0">
                <a:solidFill>
                  <a:srgbClr val="CC33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</a:br>
            <a:r>
              <a:rPr lang="en-US" dirty="0">
                <a:solidFill>
                  <a:srgbClr val="0000FF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/>
            </a:r>
            <a:br>
              <a:rPr lang="en-US" dirty="0">
                <a:solidFill>
                  <a:srgbClr val="0000FF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</a:br>
            <a:r>
              <a:rPr lang="en-US" sz="3100" b="1" dirty="0">
                <a:solidFill>
                  <a:srgbClr val="CC33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Clinical Establishments Act, 2010</a:t>
            </a:r>
            <a:endParaRPr lang="en-IN" sz="3100" dirty="0"/>
          </a:p>
        </p:txBody>
      </p:sp>
      <p:sp>
        <p:nvSpPr>
          <p:cNvPr id="37890" name="Content Placeholder 2"/>
          <p:cNvSpPr>
            <a:spLocks noGrp="1"/>
          </p:cNvSpPr>
          <p:nvPr>
            <p:ph type="subTitle" idx="1"/>
          </p:nvPr>
        </p:nvSpPr>
        <p:spPr>
          <a:xfrm>
            <a:off x="673331" y="914400"/>
            <a:ext cx="10000211" cy="5334000"/>
          </a:xfrm>
        </p:spPr>
        <p:txBody>
          <a:bodyPr rtlCol="0">
            <a:normAutofit/>
          </a:bodyPr>
          <a:lstStyle/>
          <a:p>
            <a:pPr algn="just">
              <a:tabLst>
                <a:tab pos="457200" algn="l"/>
              </a:tabLst>
              <a:defRPr/>
            </a:pPr>
            <a:endParaRPr lang="en-US" b="1" dirty="0" smtClean="0">
              <a:solidFill>
                <a:srgbClr val="C00000"/>
              </a:solidFill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  <a:p>
            <a:pPr algn="just">
              <a:tabLst>
                <a:tab pos="457200" algn="l"/>
              </a:tabLst>
              <a:defRPr/>
            </a:pPr>
            <a:r>
              <a:rPr lang="en-US" b="1" dirty="0" smtClean="0">
                <a:solidFill>
                  <a:srgbClr val="C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States </a:t>
            </a:r>
            <a:r>
              <a:rPr lang="en-US" b="1" dirty="0">
                <a:solidFill>
                  <a:srgbClr val="C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/ </a:t>
            </a:r>
            <a:r>
              <a:rPr lang="en-US" b="1" dirty="0" smtClean="0">
                <a:solidFill>
                  <a:srgbClr val="C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UTs </a:t>
            </a:r>
            <a:r>
              <a:rPr lang="en-US" b="1" dirty="0">
                <a:solidFill>
                  <a:srgbClr val="C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where the Act </a:t>
            </a:r>
            <a:r>
              <a:rPr lang="en-US" b="1" dirty="0" smtClean="0">
                <a:solidFill>
                  <a:srgbClr val="C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has been adopted:</a:t>
            </a:r>
          </a:p>
          <a:p>
            <a:pPr algn="just">
              <a:tabLst>
                <a:tab pos="457200" algn="l"/>
              </a:tabLst>
              <a:defRPr/>
            </a:pPr>
            <a:endParaRPr lang="en-US" b="1" dirty="0">
              <a:solidFill>
                <a:srgbClr val="C00000"/>
              </a:solidFill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  <a:p>
            <a:pPr marL="0" lvl="1" algn="just">
              <a:tabLst>
                <a:tab pos="457200" algn="l"/>
              </a:tabLst>
            </a:pPr>
            <a:r>
              <a:rPr lang="en-US" altLang="en-US" sz="2400" dirty="0">
                <a:solidFill>
                  <a:srgbClr val="002060"/>
                </a:solidFill>
                <a:latin typeface="Arial" pitchFamily="34" charset="0"/>
                <a:ea typeface="MS PGothic" pitchFamily="34" charset="-128"/>
                <a:cs typeface="Arial" pitchFamily="34" charset="0"/>
              </a:rPr>
              <a:t>Arunachal Pradesh, Himachal Pradesh, </a:t>
            </a:r>
            <a:r>
              <a:rPr lang="en-US" altLang="en-US" sz="2400" dirty="0" smtClean="0">
                <a:solidFill>
                  <a:srgbClr val="002060"/>
                </a:solidFill>
                <a:latin typeface="Arial" pitchFamily="34" charset="0"/>
                <a:ea typeface="MS PGothic" pitchFamily="34" charset="-128"/>
                <a:cs typeface="Arial" pitchFamily="34" charset="0"/>
              </a:rPr>
              <a:t>Mizoram,  </a:t>
            </a:r>
            <a:r>
              <a:rPr lang="en-US" altLang="en-US" sz="2400" dirty="0">
                <a:solidFill>
                  <a:srgbClr val="002060"/>
                </a:solidFill>
                <a:latin typeface="Arial" pitchFamily="34" charset="0"/>
                <a:ea typeface="MS PGothic" pitchFamily="34" charset="-128"/>
                <a:cs typeface="Arial" pitchFamily="34" charset="0"/>
              </a:rPr>
              <a:t>Sikkim, Uttar Pradesh, </a:t>
            </a:r>
            <a:r>
              <a:rPr lang="en-US" altLang="en-US" sz="2400" dirty="0" err="1">
                <a:solidFill>
                  <a:srgbClr val="002060"/>
                </a:solidFill>
                <a:latin typeface="Arial" pitchFamily="34" charset="0"/>
                <a:ea typeface="MS PGothic" pitchFamily="34" charset="-128"/>
                <a:cs typeface="Arial" pitchFamily="34" charset="0"/>
              </a:rPr>
              <a:t>Uttarakhand</a:t>
            </a:r>
            <a:r>
              <a:rPr lang="en-US" altLang="en-US" sz="2400" dirty="0">
                <a:solidFill>
                  <a:srgbClr val="002060"/>
                </a:solidFill>
                <a:latin typeface="Arial" pitchFamily="34" charset="0"/>
                <a:ea typeface="MS PGothic" pitchFamily="34" charset="-128"/>
                <a:cs typeface="Arial" pitchFamily="34" charset="0"/>
              </a:rPr>
              <a:t>, Rajasthan, Bihar, Jharkhand, Assam and Haryana </a:t>
            </a:r>
            <a:endParaRPr lang="en-US" altLang="en-US" sz="2400" dirty="0" smtClean="0">
              <a:solidFill>
                <a:srgbClr val="002060"/>
              </a:solidFill>
              <a:latin typeface="Arial" pitchFamily="34" charset="0"/>
              <a:ea typeface="MS PGothic" pitchFamily="34" charset="-128"/>
              <a:cs typeface="Arial" pitchFamily="34" charset="0"/>
            </a:endParaRPr>
          </a:p>
          <a:p>
            <a:pPr marL="0" lvl="1" algn="just">
              <a:tabLst>
                <a:tab pos="457200" algn="l"/>
              </a:tabLst>
            </a:pPr>
            <a:endParaRPr lang="en-US" altLang="en-US" sz="2400" dirty="0">
              <a:solidFill>
                <a:srgbClr val="002060"/>
              </a:solidFill>
              <a:latin typeface="Arial" pitchFamily="34" charset="0"/>
              <a:ea typeface="MS PGothic" pitchFamily="34" charset="-128"/>
              <a:cs typeface="Arial" pitchFamily="34" charset="0"/>
            </a:endParaRPr>
          </a:p>
          <a:p>
            <a:pPr marL="0" lvl="1" algn="just">
              <a:tabLst>
                <a:tab pos="457200" algn="l"/>
              </a:tabLst>
            </a:pPr>
            <a:r>
              <a:rPr lang="en-US" altLang="en-US" sz="2400" dirty="0" smtClean="0">
                <a:solidFill>
                  <a:srgbClr val="002060"/>
                </a:solidFill>
                <a:latin typeface="Arial" pitchFamily="34" charset="0"/>
                <a:ea typeface="MS PGothic" pitchFamily="34" charset="-128"/>
                <a:cs typeface="Arial" pitchFamily="34" charset="0"/>
              </a:rPr>
              <a:t>All </a:t>
            </a:r>
            <a:r>
              <a:rPr lang="en-US" altLang="en-US" sz="2400" dirty="0">
                <a:solidFill>
                  <a:srgbClr val="002060"/>
                </a:solidFill>
                <a:latin typeface="Arial" pitchFamily="34" charset="0"/>
                <a:ea typeface="MS PGothic" pitchFamily="34" charset="-128"/>
                <a:cs typeface="Arial" pitchFamily="34" charset="0"/>
              </a:rPr>
              <a:t>Union Territories except Delhi</a:t>
            </a:r>
          </a:p>
          <a:p>
            <a:pPr marL="0" lvl="1" algn="just">
              <a:tabLst>
                <a:tab pos="457200" algn="l"/>
              </a:tabLst>
            </a:pPr>
            <a:endParaRPr lang="en-US" altLang="en-US" sz="2400" dirty="0">
              <a:solidFill>
                <a:srgbClr val="C00000"/>
              </a:solidFill>
              <a:latin typeface="Arial" pitchFamily="34" charset="0"/>
              <a:ea typeface="MS PGothic" pitchFamily="34" charset="-128"/>
              <a:cs typeface="Arial" pitchFamily="34" charset="0"/>
            </a:endParaRPr>
          </a:p>
          <a:p>
            <a:pPr marL="0" lvl="1" algn="just">
              <a:tabLst>
                <a:tab pos="457200" algn="l"/>
              </a:tabLst>
            </a:pPr>
            <a:endParaRPr lang="en-US" altLang="en-US" sz="2400" b="1" dirty="0" smtClean="0">
              <a:solidFill>
                <a:srgbClr val="C00000"/>
              </a:solidFill>
              <a:latin typeface="Arial" pitchFamily="34" charset="0"/>
              <a:ea typeface="MS PGothic" pitchFamily="34" charset="-128"/>
              <a:cs typeface="Arial" pitchFamily="34" charset="0"/>
            </a:endParaRPr>
          </a:p>
          <a:p>
            <a:pPr algn="just">
              <a:tabLst>
                <a:tab pos="457200" algn="l"/>
              </a:tabLst>
              <a:defRPr/>
            </a:pPr>
            <a:endParaRPr lang="en-US" sz="4800" dirty="0"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  <a:p>
            <a:pPr algn="just">
              <a:buFont typeface="Times" charset="0"/>
              <a:buChar char="•"/>
              <a:tabLst>
                <a:tab pos="457200" algn="l"/>
              </a:tabLst>
              <a:defRPr/>
            </a:pPr>
            <a:endParaRPr lang="en-US" sz="3800" dirty="0"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  <a:p>
            <a:pPr algn="just">
              <a:tabLst>
                <a:tab pos="457200" algn="l"/>
              </a:tabLst>
              <a:defRPr/>
            </a:pPr>
            <a:endParaRPr lang="en-US" altLang="ja-JP" sz="3800" b="1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Font typeface="Times" charset="0"/>
              <a:buChar char="•"/>
              <a:tabLst>
                <a:tab pos="457200" algn="l"/>
              </a:tabLst>
              <a:defRPr/>
            </a:pPr>
            <a:endParaRPr lang="en-US" sz="4400" dirty="0">
              <a:solidFill>
                <a:srgbClr val="0000FF"/>
              </a:solidFill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  <a:p>
            <a:pPr algn="just">
              <a:buFont typeface="Times" charset="0"/>
              <a:buChar char="•"/>
              <a:tabLst>
                <a:tab pos="457200" algn="l"/>
              </a:tabLst>
              <a:defRPr/>
            </a:pPr>
            <a:endParaRPr lang="en-US" sz="2600" dirty="0">
              <a:solidFill>
                <a:srgbClr val="0000FF"/>
              </a:solidFill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  <a:p>
            <a:pPr algn="just">
              <a:buFont typeface="Times" charset="0"/>
              <a:buChar char="•"/>
              <a:tabLst>
                <a:tab pos="457200" algn="l"/>
              </a:tabLst>
              <a:defRPr/>
            </a:pPr>
            <a:endParaRPr lang="en-US" sz="2000" dirty="0">
              <a:latin typeface="Arial" pitchFamily="34" charset="0"/>
              <a:ea typeface="ＭＳ Ｐゴシック" pitchFamily="34" charset="-128"/>
            </a:endParaRPr>
          </a:p>
          <a:p>
            <a:pPr algn="just">
              <a:buFont typeface="Times" charset="0"/>
              <a:buChar char="•"/>
              <a:tabLst>
                <a:tab pos="457200" algn="l"/>
              </a:tabLst>
              <a:defRPr/>
            </a:pPr>
            <a:endParaRPr lang="en-US" sz="2000" dirty="0">
              <a:latin typeface="Arial" pitchFamily="34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74057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1147156" y="228600"/>
            <a:ext cx="9368444" cy="68580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altLang="en-US" sz="2800" b="1" dirty="0">
                <a:solidFill>
                  <a:srgbClr val="CC3300"/>
                </a:solidFill>
                <a:latin typeface="Arial" pitchFamily="34" charset="0"/>
                <a:ea typeface="MS PGothic" pitchFamily="34" charset="-128"/>
                <a:cs typeface="Arial" pitchFamily="34" charset="0"/>
              </a:rPr>
              <a:t>Salient </a:t>
            </a:r>
            <a:r>
              <a:rPr lang="en-US" altLang="en-US" sz="2800" b="1" dirty="0" smtClean="0">
                <a:solidFill>
                  <a:srgbClr val="CC3300"/>
                </a:solidFill>
                <a:latin typeface="Arial" pitchFamily="34" charset="0"/>
                <a:ea typeface="MS PGothic" pitchFamily="34" charset="-128"/>
                <a:cs typeface="Arial" pitchFamily="34" charset="0"/>
              </a:rPr>
              <a:t>Features</a:t>
            </a:r>
            <a:endParaRPr lang="en-US" altLang="en-US" sz="2800" b="1" dirty="0">
              <a:solidFill>
                <a:srgbClr val="CC3300"/>
              </a:solidFill>
              <a:latin typeface="Arial" pitchFamily="34" charset="0"/>
              <a:ea typeface="MS PGothic" pitchFamily="34" charset="-128"/>
              <a:cs typeface="Arial" pitchFamily="34" charset="0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9833" y="914400"/>
            <a:ext cx="10613967" cy="5715000"/>
          </a:xfrm>
        </p:spPr>
        <p:txBody>
          <a:bodyPr rtlCol="0">
            <a:noAutofit/>
          </a:bodyPr>
          <a:lstStyle/>
          <a:p>
            <a:pPr marL="0" indent="0" algn="just">
              <a:lnSpc>
                <a:spcPct val="80000"/>
              </a:lnSpc>
              <a:buNone/>
              <a:defRPr/>
            </a:pPr>
            <a:r>
              <a:rPr lang="en-US" sz="2400" b="1" dirty="0">
                <a:solidFill>
                  <a:srgbClr val="002060"/>
                </a:solidFill>
                <a:cs typeface="Arial" charset="0"/>
              </a:rPr>
              <a:t> </a:t>
            </a:r>
            <a:r>
              <a:rPr lang="en-US" sz="2400" b="1" dirty="0" smtClean="0">
                <a:solidFill>
                  <a:srgbClr val="002060"/>
                </a:solidFill>
                <a:cs typeface="Arial" charset="0"/>
              </a:rPr>
              <a:t>  </a:t>
            </a:r>
          </a:p>
          <a:p>
            <a:pPr marL="0" indent="0" algn="just">
              <a:lnSpc>
                <a:spcPct val="80000"/>
              </a:lnSpc>
              <a:buNone/>
              <a:defRPr/>
            </a:pPr>
            <a:r>
              <a:rPr lang="en-US" sz="2400" b="1" dirty="0">
                <a:solidFill>
                  <a:srgbClr val="002060"/>
                </a:solidFill>
                <a:cs typeface="Arial" charset="0"/>
              </a:rPr>
              <a:t> </a:t>
            </a:r>
            <a:r>
              <a:rPr lang="en-US" sz="2400" b="1" dirty="0" smtClean="0">
                <a:solidFill>
                  <a:srgbClr val="002060"/>
                </a:solidFill>
                <a:cs typeface="Arial" charset="0"/>
              </a:rPr>
              <a:t>  Coverage </a:t>
            </a:r>
            <a:r>
              <a:rPr lang="en-US" sz="2400" dirty="0">
                <a:solidFill>
                  <a:srgbClr val="002060"/>
                </a:solidFill>
                <a:cs typeface="Arial"/>
              </a:rPr>
              <a:t>- </a:t>
            </a:r>
            <a:r>
              <a:rPr lang="en-US" sz="2400" b="1" dirty="0">
                <a:solidFill>
                  <a:srgbClr val="002060"/>
                </a:solidFill>
                <a:cs typeface="Arial"/>
              </a:rPr>
              <a:t>All types of clinical </a:t>
            </a:r>
            <a:r>
              <a:rPr lang="en-US" sz="2400" b="1" dirty="0" smtClean="0">
                <a:solidFill>
                  <a:srgbClr val="002060"/>
                </a:solidFill>
                <a:cs typeface="Arial"/>
              </a:rPr>
              <a:t>establishments:</a:t>
            </a:r>
            <a:r>
              <a:rPr lang="en-US" sz="2400" dirty="0" smtClean="0">
                <a:solidFill>
                  <a:srgbClr val="002060"/>
                </a:solidFill>
                <a:cs typeface="Arial"/>
              </a:rPr>
              <a:t>  </a:t>
            </a:r>
            <a:endParaRPr lang="en-US" sz="2400" dirty="0">
              <a:solidFill>
                <a:srgbClr val="002060"/>
              </a:solidFill>
              <a:cs typeface="Arial"/>
            </a:endParaRPr>
          </a:p>
          <a:p>
            <a:pPr marL="720000" lvl="2" algn="just">
              <a:lnSpc>
                <a:spcPct val="80000"/>
              </a:lnSpc>
              <a:spcBef>
                <a:spcPts val="0"/>
              </a:spcBef>
              <a:buFont typeface="Arial" charset="0"/>
              <a:buChar char="•"/>
              <a:defRPr/>
            </a:pPr>
            <a:r>
              <a:rPr lang="en-US" sz="2400" dirty="0" smtClean="0">
                <a:solidFill>
                  <a:srgbClr val="002060"/>
                </a:solidFill>
                <a:cs typeface="Arial"/>
              </a:rPr>
              <a:t>Therapeutic &amp; diagnostic </a:t>
            </a:r>
            <a:endParaRPr lang="en-US" sz="2400" dirty="0">
              <a:solidFill>
                <a:srgbClr val="002060"/>
              </a:solidFill>
              <a:cs typeface="Arial"/>
            </a:endParaRPr>
          </a:p>
          <a:p>
            <a:pPr marL="720000" lvl="2" algn="just">
              <a:lnSpc>
                <a:spcPct val="80000"/>
              </a:lnSpc>
              <a:spcBef>
                <a:spcPts val="0"/>
              </a:spcBef>
              <a:buFont typeface="Arial" charset="0"/>
              <a:buChar char="•"/>
              <a:defRPr/>
            </a:pPr>
            <a:r>
              <a:rPr lang="en-US" sz="2400" dirty="0" smtClean="0">
                <a:solidFill>
                  <a:srgbClr val="002060"/>
                </a:solidFill>
                <a:cs typeface="Arial"/>
              </a:rPr>
              <a:t>Big/Small hospitals &amp; single doctor clinics</a:t>
            </a:r>
          </a:p>
          <a:p>
            <a:pPr marL="720000" lvl="2" algn="just">
              <a:lnSpc>
                <a:spcPct val="80000"/>
              </a:lnSpc>
              <a:spcBef>
                <a:spcPts val="0"/>
              </a:spcBef>
              <a:buFont typeface="Arial" charset="0"/>
              <a:buChar char="•"/>
              <a:defRPr/>
            </a:pPr>
            <a:r>
              <a:rPr lang="en-US" sz="2400" dirty="0" smtClean="0">
                <a:solidFill>
                  <a:srgbClr val="002060"/>
                </a:solidFill>
                <a:cs typeface="Arial"/>
              </a:rPr>
              <a:t>Allopathic and AYUSH </a:t>
            </a:r>
          </a:p>
          <a:p>
            <a:pPr marL="720000" lvl="2" algn="just">
              <a:lnSpc>
                <a:spcPct val="80000"/>
              </a:lnSpc>
              <a:spcBef>
                <a:spcPts val="0"/>
              </a:spcBef>
              <a:buFont typeface="Arial" charset="0"/>
              <a:buChar char="•"/>
              <a:defRPr/>
            </a:pPr>
            <a:r>
              <a:rPr lang="en-US" sz="2400" dirty="0">
                <a:solidFill>
                  <a:srgbClr val="002060"/>
                </a:solidFill>
                <a:cs typeface="Arial"/>
              </a:rPr>
              <a:t>Public and P</a:t>
            </a:r>
            <a:r>
              <a:rPr lang="en-US" sz="2400" dirty="0" smtClean="0">
                <a:solidFill>
                  <a:srgbClr val="002060"/>
                </a:solidFill>
                <a:cs typeface="Arial"/>
              </a:rPr>
              <a:t>rivate</a:t>
            </a:r>
            <a:endParaRPr lang="en-US" sz="2400" dirty="0">
              <a:solidFill>
                <a:srgbClr val="002060"/>
              </a:solidFill>
              <a:cs typeface="Arial"/>
            </a:endParaRPr>
          </a:p>
          <a:p>
            <a:pPr algn="just">
              <a:lnSpc>
                <a:spcPct val="80000"/>
              </a:lnSpc>
              <a:buNone/>
              <a:defRPr/>
            </a:pPr>
            <a:r>
              <a:rPr lang="en-US" sz="2400" dirty="0">
                <a:solidFill>
                  <a:srgbClr val="002060"/>
                </a:solidFill>
                <a:cs typeface="Arial"/>
              </a:rPr>
              <a:t>	</a:t>
            </a:r>
            <a:endParaRPr lang="en-US" sz="2400" dirty="0" smtClean="0">
              <a:solidFill>
                <a:srgbClr val="002060"/>
              </a:solidFill>
              <a:cs typeface="Arial"/>
            </a:endParaRPr>
          </a:p>
          <a:p>
            <a:pPr algn="just">
              <a:lnSpc>
                <a:spcPct val="80000"/>
              </a:lnSpc>
              <a:buNone/>
              <a:defRPr/>
            </a:pPr>
            <a:r>
              <a:rPr lang="en-US" sz="2400" b="1" dirty="0" smtClean="0">
                <a:solidFill>
                  <a:srgbClr val="C00000"/>
                </a:solidFill>
                <a:cs typeface="Arial"/>
              </a:rPr>
              <a:t>	Dates </a:t>
            </a:r>
            <a:r>
              <a:rPr lang="en-US" sz="2400" b="1" dirty="0">
                <a:solidFill>
                  <a:srgbClr val="C00000"/>
                </a:solidFill>
                <a:cs typeface="Arial"/>
              </a:rPr>
              <a:t>for adoption of Act may be different for different categories of clinical establishments </a:t>
            </a:r>
            <a:r>
              <a:rPr lang="en-US" sz="2400" b="1" dirty="0" smtClean="0">
                <a:solidFill>
                  <a:srgbClr val="C00000"/>
                </a:solidFill>
                <a:cs typeface="Arial"/>
              </a:rPr>
              <a:t>and for </a:t>
            </a:r>
            <a:r>
              <a:rPr lang="en-US" sz="2400" b="1" dirty="0">
                <a:solidFill>
                  <a:srgbClr val="C00000"/>
                </a:solidFill>
                <a:cs typeface="Arial"/>
              </a:rPr>
              <a:t>different recognized systems of </a:t>
            </a:r>
            <a:r>
              <a:rPr lang="en-US" sz="2400" b="1" dirty="0" smtClean="0">
                <a:solidFill>
                  <a:srgbClr val="C00000"/>
                </a:solidFill>
                <a:cs typeface="Arial"/>
              </a:rPr>
              <a:t>medicine (Secretary HFW letter dated 09.01.2019).</a:t>
            </a:r>
            <a:endParaRPr lang="en-US" sz="2400" b="1" dirty="0" smtClean="0">
              <a:solidFill>
                <a:srgbClr val="C00000"/>
              </a:solidFill>
              <a:cs typeface="Arial"/>
            </a:endParaRPr>
          </a:p>
          <a:p>
            <a:pPr algn="just">
              <a:lnSpc>
                <a:spcPct val="80000"/>
              </a:lnSpc>
              <a:buNone/>
              <a:defRPr/>
            </a:pPr>
            <a:endParaRPr lang="en-US" sz="2400" b="1" dirty="0">
              <a:solidFill>
                <a:srgbClr val="C00000"/>
              </a:solidFill>
              <a:cs typeface="Arial"/>
            </a:endParaRPr>
          </a:p>
          <a:p>
            <a:pPr algn="just">
              <a:lnSpc>
                <a:spcPct val="80000"/>
              </a:lnSpc>
              <a:buNone/>
              <a:defRPr/>
            </a:pPr>
            <a:r>
              <a:rPr lang="en-US" sz="2400" b="1" dirty="0" smtClean="0">
                <a:solidFill>
                  <a:srgbClr val="002060"/>
                </a:solidFill>
                <a:cs typeface="Arial" charset="0"/>
              </a:rPr>
              <a:t>	</a:t>
            </a:r>
            <a:r>
              <a:rPr lang="en-US" sz="2400" dirty="0" err="1" smtClean="0">
                <a:solidFill>
                  <a:srgbClr val="002060"/>
                </a:solidFill>
                <a:cs typeface="Arial" charset="0"/>
              </a:rPr>
              <a:t>Redressal</a:t>
            </a:r>
            <a:r>
              <a:rPr lang="en-US" sz="2400" dirty="0" smtClean="0">
                <a:solidFill>
                  <a:srgbClr val="002060"/>
                </a:solidFill>
                <a:cs typeface="Arial" charset="0"/>
              </a:rPr>
              <a:t> mechanism in case of grievances/ complaints for lack of services, overcharging etc.</a:t>
            </a:r>
          </a:p>
          <a:p>
            <a:pPr algn="just">
              <a:lnSpc>
                <a:spcPct val="80000"/>
              </a:lnSpc>
              <a:buFont typeface="Arial" charset="0"/>
              <a:buChar char="•"/>
              <a:defRPr/>
            </a:pPr>
            <a:endParaRPr lang="en-US" sz="2400" b="1" dirty="0">
              <a:solidFill>
                <a:srgbClr val="002060"/>
              </a:solidFill>
              <a:cs typeface="Arial" charset="0"/>
            </a:endParaRPr>
          </a:p>
          <a:p>
            <a:pPr marL="0" indent="0" algn="just">
              <a:lnSpc>
                <a:spcPct val="80000"/>
              </a:lnSpc>
              <a:buNone/>
              <a:defRPr/>
            </a:pPr>
            <a:endParaRPr lang="en-US" sz="2400" dirty="0">
              <a:cs typeface="Arial" charset="0"/>
            </a:endParaRPr>
          </a:p>
          <a:p>
            <a:pPr algn="just">
              <a:lnSpc>
                <a:spcPct val="80000"/>
              </a:lnSpc>
              <a:buFont typeface="Arial" charset="0"/>
              <a:buChar char="•"/>
              <a:defRPr/>
            </a:pPr>
            <a:endParaRPr lang="en-US" sz="2400" b="1" dirty="0">
              <a:solidFill>
                <a:srgbClr val="0000FF"/>
              </a:solidFill>
              <a:cs typeface="Arial" charset="0"/>
            </a:endParaRPr>
          </a:p>
          <a:p>
            <a:pPr algn="just">
              <a:lnSpc>
                <a:spcPct val="80000"/>
              </a:lnSpc>
              <a:buFont typeface="Arial" charset="0"/>
              <a:buChar char="•"/>
              <a:defRPr/>
            </a:pPr>
            <a:endParaRPr lang="en-US" sz="2400" b="1" dirty="0">
              <a:solidFill>
                <a:srgbClr val="C00000"/>
              </a:solidFill>
              <a:ea typeface="ＭＳ Ｐゴシック" pitchFamily="34" charset="-128"/>
              <a:cs typeface="Arial" pitchFamily="34" charset="0"/>
            </a:endParaRPr>
          </a:p>
          <a:p>
            <a:pPr algn="just">
              <a:lnSpc>
                <a:spcPct val="80000"/>
              </a:lnSpc>
              <a:buNone/>
              <a:defRPr/>
            </a:pPr>
            <a:endParaRPr lang="en-US" sz="2400" b="1" dirty="0">
              <a:solidFill>
                <a:srgbClr val="C00000"/>
              </a:solidFill>
              <a:ea typeface="ＭＳ Ｐゴシック" pitchFamily="34" charset="-128"/>
              <a:cs typeface="Arial" pitchFamily="34" charset="0"/>
            </a:endParaRPr>
          </a:p>
          <a:p>
            <a:pPr algn="just" eaLnBrk="1" fontAlgn="auto" hangingPunct="1">
              <a:lnSpc>
                <a:spcPct val="80000"/>
              </a:lnSpc>
              <a:spcAft>
                <a:spcPct val="5000"/>
              </a:spcAft>
              <a:defRPr/>
            </a:pPr>
            <a:endParaRPr lang="en-US" sz="2400" b="1" dirty="0">
              <a:solidFill>
                <a:srgbClr val="0000FF"/>
              </a:solidFill>
              <a:ea typeface="ＭＳ Ｐゴシック" pitchFamily="34" charset="-128"/>
              <a:cs typeface="Arial" pitchFamily="34" charset="0"/>
            </a:endParaRPr>
          </a:p>
          <a:p>
            <a:pPr algn="just">
              <a:lnSpc>
                <a:spcPct val="80000"/>
              </a:lnSpc>
              <a:buFont typeface="Arial" charset="0"/>
              <a:buChar char="•"/>
              <a:defRPr/>
            </a:pPr>
            <a:endParaRPr lang="en-US" sz="2000" dirty="0">
              <a:solidFill>
                <a:srgbClr val="0000FF"/>
              </a:solidFill>
              <a:latin typeface="Arial" charset="0"/>
              <a:cs typeface="Arial" charset="0"/>
            </a:endParaRPr>
          </a:p>
          <a:p>
            <a:pPr algn="just">
              <a:lnSpc>
                <a:spcPct val="80000"/>
              </a:lnSpc>
              <a:buFont typeface="Arial" charset="0"/>
              <a:buChar char="•"/>
              <a:defRPr/>
            </a:pPr>
            <a:endParaRPr lang="en-US" sz="2000" dirty="0">
              <a:ea typeface="ＭＳ 明朝"/>
              <a:cs typeface="Arial"/>
            </a:endParaRPr>
          </a:p>
          <a:p>
            <a:pPr algn="just">
              <a:lnSpc>
                <a:spcPct val="80000"/>
              </a:lnSpc>
              <a:buFont typeface="Arial" charset="0"/>
              <a:buChar char="•"/>
              <a:defRPr/>
            </a:pPr>
            <a:endParaRPr lang="en-US" sz="2000" dirty="0">
              <a:ea typeface="ＭＳ 明朝"/>
              <a:cs typeface="Arial"/>
            </a:endParaRPr>
          </a:p>
          <a:p>
            <a:pPr algn="just">
              <a:lnSpc>
                <a:spcPct val="80000"/>
              </a:lnSpc>
              <a:buFont typeface="Arial" charset="0"/>
              <a:buChar char="•"/>
              <a:defRPr/>
            </a:pPr>
            <a:endParaRPr lang="en-US" sz="2400" dirty="0">
              <a:solidFill>
                <a:srgbClr val="0000FF"/>
              </a:solidFill>
              <a:latin typeface="Arial" charset="0"/>
              <a:cs typeface="Arial" charset="0"/>
            </a:endParaRPr>
          </a:p>
          <a:p>
            <a:pPr algn="just">
              <a:lnSpc>
                <a:spcPct val="80000"/>
              </a:lnSpc>
              <a:buFont typeface="Arial" charset="0"/>
              <a:buChar char="•"/>
              <a:defRPr/>
            </a:pPr>
            <a:endParaRPr lang="en-US" sz="2400" dirty="0">
              <a:solidFill>
                <a:srgbClr val="0000FF"/>
              </a:solidFill>
              <a:latin typeface="Arial" charset="0"/>
              <a:cs typeface="Arial" charset="0"/>
            </a:endParaRPr>
          </a:p>
          <a:p>
            <a:pPr algn="just">
              <a:lnSpc>
                <a:spcPct val="80000"/>
              </a:lnSpc>
              <a:buFont typeface="Arial" charset="0"/>
              <a:buChar char="•"/>
              <a:defRPr/>
            </a:pPr>
            <a:endParaRPr lang="en-US" sz="2400" dirty="0">
              <a:latin typeface="Arial"/>
              <a:ea typeface="ＭＳ 明朝"/>
              <a:cs typeface="Arial"/>
            </a:endParaRPr>
          </a:p>
          <a:p>
            <a:pPr marL="0" indent="0" algn="just">
              <a:lnSpc>
                <a:spcPct val="80000"/>
              </a:lnSpc>
              <a:buNone/>
              <a:defRPr/>
            </a:pPr>
            <a:endParaRPr lang="en-US" sz="2400" dirty="0">
              <a:latin typeface="Arial"/>
              <a:ea typeface="ＭＳ 明朝"/>
              <a:cs typeface="Arial"/>
            </a:endParaRPr>
          </a:p>
          <a:p>
            <a:pPr algn="just">
              <a:lnSpc>
                <a:spcPct val="80000"/>
              </a:lnSpc>
              <a:buFont typeface="Arial" charset="0"/>
              <a:buChar char="•"/>
              <a:defRPr/>
            </a:pPr>
            <a:endParaRPr lang="en-US" sz="2400" dirty="0">
              <a:latin typeface="Arial"/>
              <a:cs typeface="Arial"/>
            </a:endParaRPr>
          </a:p>
          <a:p>
            <a:pPr algn="just">
              <a:lnSpc>
                <a:spcPct val="80000"/>
              </a:lnSpc>
              <a:buFont typeface="Arial" charset="0"/>
              <a:buChar char="•"/>
              <a:defRPr/>
            </a:pPr>
            <a:endParaRPr lang="en-US" sz="24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92854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7695" y="1039091"/>
            <a:ext cx="11430000" cy="5561735"/>
          </a:xfrm>
        </p:spPr>
        <p:txBody>
          <a:bodyPr rtlCol="0">
            <a:normAutofit lnSpcReduction="10000"/>
          </a:bodyPr>
          <a:lstStyle/>
          <a:p>
            <a:pPr algn="just" eaLnBrk="1" fontAlgn="auto" hangingPunct="1">
              <a:lnSpc>
                <a:spcPct val="80000"/>
              </a:lnSpc>
              <a:spcBef>
                <a:spcPct val="25000"/>
              </a:spcBef>
              <a:spcAft>
                <a:spcPct val="5000"/>
              </a:spcAft>
              <a:defRPr/>
            </a:pPr>
            <a:r>
              <a:rPr lang="en-US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Details of charges, facilities available to be prominently </a:t>
            </a:r>
            <a:r>
              <a:rPr lang="en-US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displayed.</a:t>
            </a:r>
            <a:endParaRPr lang="en-US" sz="2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1" fontAlgn="auto" hangingPunct="1">
              <a:lnSpc>
                <a:spcPct val="80000"/>
              </a:lnSpc>
              <a:spcBef>
                <a:spcPct val="25000"/>
              </a:spcBef>
              <a:spcAft>
                <a:spcPct val="5000"/>
              </a:spcAft>
              <a:defRPr/>
            </a:pPr>
            <a:endParaRPr lang="en-US" sz="2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1" fontAlgn="auto" hangingPunct="1">
              <a:lnSpc>
                <a:spcPct val="80000"/>
              </a:lnSpc>
              <a:spcBef>
                <a:spcPct val="25000"/>
              </a:spcBef>
              <a:spcAft>
                <a:spcPct val="5000"/>
              </a:spcAft>
              <a:defRPr/>
            </a:pPr>
            <a:r>
              <a:rPr lang="en-US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Electronic medical records and </a:t>
            </a:r>
            <a:r>
              <a:rPr lang="en-US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EHR.</a:t>
            </a:r>
            <a:endParaRPr lang="en-US" sz="2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1" fontAlgn="auto" hangingPunct="1">
              <a:lnSpc>
                <a:spcPct val="80000"/>
              </a:lnSpc>
              <a:spcBef>
                <a:spcPct val="25000"/>
              </a:spcBef>
              <a:spcAft>
                <a:spcPct val="5000"/>
              </a:spcAft>
              <a:defRPr/>
            </a:pPr>
            <a:endParaRPr lang="en-US" sz="2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80000"/>
              </a:lnSpc>
              <a:buFont typeface="Arial" charset="0"/>
              <a:buChar char="•"/>
              <a:defRPr/>
            </a:pPr>
            <a:r>
              <a:rPr lang="en-US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Charge rates </a:t>
            </a:r>
            <a:r>
              <a:rPr lang="en-US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procedures and services </a:t>
            </a:r>
            <a:r>
              <a:rPr lang="en-US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within </a:t>
            </a:r>
            <a:r>
              <a:rPr lang="en-US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range of </a:t>
            </a:r>
            <a:r>
              <a:rPr lang="en-US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rates.</a:t>
            </a:r>
            <a:endParaRPr lang="en-US" sz="2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80000"/>
              </a:lnSpc>
              <a:buFont typeface="Arial" charset="0"/>
              <a:buChar char="•"/>
              <a:defRPr/>
            </a:pPr>
            <a:endParaRPr lang="en-US" sz="2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80000"/>
              </a:lnSpc>
              <a:buFont typeface="Arial" charset="0"/>
              <a:buChar char="•"/>
              <a:defRPr/>
            </a:pPr>
            <a:r>
              <a:rPr lang="en-US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Compliance to Standard Treatment </a:t>
            </a:r>
            <a:r>
              <a:rPr lang="en-US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guidelines.</a:t>
            </a:r>
            <a:endParaRPr lang="en-US" sz="2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80000"/>
              </a:lnSpc>
              <a:buFont typeface="Arial" charset="0"/>
              <a:buChar char="•"/>
              <a:defRPr/>
            </a:pPr>
            <a:endParaRPr lang="en-US" sz="2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80000"/>
              </a:lnSpc>
              <a:spcBef>
                <a:spcPct val="25000"/>
              </a:spcBef>
              <a:spcAft>
                <a:spcPct val="5000"/>
              </a:spcAft>
              <a:defRPr/>
            </a:pPr>
            <a:r>
              <a:rPr lang="en-US" altLang="en-US" sz="2400" dirty="0" smtClean="0">
                <a:solidFill>
                  <a:srgbClr val="002060"/>
                </a:solidFill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District </a:t>
            </a:r>
            <a:r>
              <a:rPr lang="en-US" altLang="en-US" sz="2400" dirty="0">
                <a:solidFill>
                  <a:srgbClr val="002060"/>
                </a:solidFill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Registering Authority </a:t>
            </a:r>
            <a:r>
              <a:rPr lang="en-US" altLang="en-US" sz="2400" dirty="0" smtClean="0">
                <a:solidFill>
                  <a:srgbClr val="002060"/>
                </a:solidFill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and State </a:t>
            </a:r>
            <a:r>
              <a:rPr lang="en-US" altLang="en-US" sz="2400" dirty="0">
                <a:solidFill>
                  <a:srgbClr val="002060"/>
                </a:solidFill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Council for Clinical </a:t>
            </a:r>
            <a:r>
              <a:rPr lang="en-US" altLang="en-US" sz="2400" dirty="0" smtClean="0">
                <a:solidFill>
                  <a:srgbClr val="002060"/>
                </a:solidFill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Establishments.</a:t>
            </a:r>
          </a:p>
          <a:p>
            <a:pPr algn="just">
              <a:lnSpc>
                <a:spcPct val="80000"/>
              </a:lnSpc>
              <a:spcBef>
                <a:spcPct val="25000"/>
              </a:spcBef>
              <a:spcAft>
                <a:spcPct val="5000"/>
              </a:spcAft>
              <a:defRPr/>
            </a:pPr>
            <a:endParaRPr lang="en-US" altLang="en-US" sz="2400" dirty="0" smtClean="0">
              <a:solidFill>
                <a:srgbClr val="002060"/>
              </a:solidFill>
              <a:latin typeface="Arial" panose="020B0604020202020204" pitchFamily="34" charset="0"/>
              <a:ea typeface="MS PGothic" pitchFamily="34" charset="-128"/>
              <a:cs typeface="Arial" panose="020B0604020202020204" pitchFamily="34" charset="0"/>
            </a:endParaRPr>
          </a:p>
          <a:p>
            <a:pPr marL="268288" lvl="1" indent="-268288">
              <a:spcBef>
                <a:spcPts val="0"/>
              </a:spcBef>
              <a:defRPr/>
            </a:pPr>
            <a:r>
              <a:rPr lang="en-IN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Budget For Implementation through NHM State PIP.</a:t>
            </a:r>
          </a:p>
          <a:p>
            <a:pPr marL="268288" lvl="1" indent="-268288">
              <a:spcBef>
                <a:spcPts val="0"/>
              </a:spcBef>
              <a:defRPr/>
            </a:pPr>
            <a:endParaRPr lang="en-IN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68288" lvl="1" indent="-268288">
              <a:spcBef>
                <a:spcPts val="0"/>
              </a:spcBef>
              <a:defRPr/>
            </a:pPr>
            <a:r>
              <a:rPr lang="en-IN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Coordinators </a:t>
            </a:r>
            <a:r>
              <a:rPr lang="en-IN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Data Entry Operators in States.</a:t>
            </a:r>
          </a:p>
          <a:p>
            <a:pPr algn="just">
              <a:lnSpc>
                <a:spcPct val="80000"/>
              </a:lnSpc>
              <a:spcBef>
                <a:spcPct val="25000"/>
              </a:spcBef>
              <a:spcAft>
                <a:spcPct val="5000"/>
              </a:spcAft>
              <a:defRPr/>
            </a:pPr>
            <a:endParaRPr lang="en-US" altLang="en-US" sz="2400" dirty="0" smtClean="0">
              <a:solidFill>
                <a:srgbClr val="002060"/>
              </a:solidFill>
              <a:latin typeface="Arial" panose="020B0604020202020204" pitchFamily="34" charset="0"/>
              <a:ea typeface="MS PGothic" pitchFamily="34" charset="-128"/>
              <a:cs typeface="Arial" panose="020B0604020202020204" pitchFamily="34" charset="0"/>
            </a:endParaRPr>
          </a:p>
          <a:p>
            <a:pPr marL="228600" lvl="1" algn="just">
              <a:lnSpc>
                <a:spcPct val="80000"/>
              </a:lnSpc>
              <a:spcBef>
                <a:spcPct val="25000"/>
              </a:spcBef>
              <a:spcAft>
                <a:spcPct val="5000"/>
              </a:spcAft>
              <a:defRPr/>
            </a:pPr>
            <a:r>
              <a:rPr lang="en-IN" sz="2600" b="1" dirty="0" smtClean="0">
                <a:solidFill>
                  <a:srgbClr val="C00000"/>
                </a:solidFill>
              </a:rPr>
              <a:t>Online </a:t>
            </a:r>
            <a:r>
              <a:rPr lang="en-IN" sz="2600" b="1" dirty="0">
                <a:solidFill>
                  <a:srgbClr val="C00000"/>
                </a:solidFill>
              </a:rPr>
              <a:t>Registration: Functional In 12 States/UTs</a:t>
            </a:r>
          </a:p>
          <a:p>
            <a:pPr algn="just">
              <a:lnSpc>
                <a:spcPct val="80000"/>
              </a:lnSpc>
              <a:spcBef>
                <a:spcPct val="25000"/>
              </a:spcBef>
              <a:spcAft>
                <a:spcPct val="5000"/>
              </a:spcAft>
              <a:defRPr/>
            </a:pPr>
            <a:endParaRPr lang="en-US" altLang="en-US" sz="2400" dirty="0">
              <a:latin typeface="Arial" panose="020B0604020202020204" pitchFamily="34" charset="0"/>
              <a:ea typeface="MS PGothic" pitchFamily="34" charset="-128"/>
              <a:cs typeface="Arial" panose="020B0604020202020204" pitchFamily="34" charset="0"/>
            </a:endParaRPr>
          </a:p>
          <a:p>
            <a:pPr algn="just" eaLnBrk="1" fontAlgn="auto" hangingPunct="1">
              <a:lnSpc>
                <a:spcPct val="80000"/>
              </a:lnSpc>
              <a:spcBef>
                <a:spcPct val="25000"/>
              </a:spcBef>
              <a:spcAft>
                <a:spcPct val="5000"/>
              </a:spcAft>
              <a:defRPr/>
            </a:pPr>
            <a:endParaRPr lang="en-US" sz="2400" dirty="0">
              <a:solidFill>
                <a:srgbClr val="0000FF"/>
              </a:solidFill>
              <a:latin typeface="Arial" charset="0"/>
              <a:cs typeface="Arial" charset="0"/>
            </a:endParaRPr>
          </a:p>
          <a:p>
            <a:pPr marL="0" indent="0" algn="just">
              <a:lnSpc>
                <a:spcPct val="80000"/>
              </a:lnSpc>
              <a:spcBef>
                <a:spcPct val="25000"/>
              </a:spcBef>
              <a:spcAft>
                <a:spcPct val="5000"/>
              </a:spcAft>
              <a:buNone/>
              <a:defRPr/>
            </a:pPr>
            <a:endParaRPr lang="en-US" sz="2400" dirty="0">
              <a:solidFill>
                <a:srgbClr val="0000FF"/>
              </a:solidFill>
              <a:latin typeface="Arial" charset="0"/>
              <a:cs typeface="Arial" charset="0"/>
            </a:endParaRPr>
          </a:p>
          <a:p>
            <a:pPr algn="just" eaLnBrk="1" fontAlgn="auto" hangingPunct="1">
              <a:lnSpc>
                <a:spcPct val="80000"/>
              </a:lnSpc>
              <a:spcBef>
                <a:spcPct val="25000"/>
              </a:spcBef>
              <a:spcAft>
                <a:spcPct val="5000"/>
              </a:spcAft>
              <a:defRPr/>
            </a:pPr>
            <a:endParaRPr lang="en-US" sz="2400" dirty="0">
              <a:solidFill>
                <a:srgbClr val="0000FF"/>
              </a:solidFill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  <a:p>
            <a:pPr algn="just" eaLnBrk="1" fontAlgn="auto" hangingPunct="1">
              <a:lnSpc>
                <a:spcPct val="120000"/>
              </a:lnSpc>
              <a:spcBef>
                <a:spcPct val="25000"/>
              </a:spcBef>
              <a:spcAft>
                <a:spcPct val="10000"/>
              </a:spcAft>
              <a:defRPr/>
            </a:pPr>
            <a:endParaRPr lang="en-US" dirty="0"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  <a:p>
            <a:pPr>
              <a:lnSpc>
                <a:spcPct val="80000"/>
              </a:lnSpc>
              <a:defRPr/>
            </a:pPr>
            <a:endParaRPr lang="en-US" sz="1100" dirty="0">
              <a:latin typeface="Cambria" pitchFamily="18" charset="0"/>
              <a:ea typeface="ＭＳ Ｐゴシック" pitchFamily="34" charset="-128"/>
            </a:endParaRPr>
          </a:p>
          <a:p>
            <a:pPr algn="just" eaLnBrk="1" fontAlgn="auto" hangingPunct="1">
              <a:lnSpc>
                <a:spcPct val="80000"/>
              </a:lnSpc>
              <a:spcBef>
                <a:spcPct val="25000"/>
              </a:spcBef>
              <a:spcAft>
                <a:spcPct val="10000"/>
              </a:spcAft>
              <a:defRPr/>
            </a:pPr>
            <a:endParaRPr lang="en-US" sz="600" dirty="0">
              <a:latin typeface="Cambria" pitchFamily="18" charset="0"/>
              <a:ea typeface="ＭＳ Ｐゴシック" pitchFamily="34" charset="-128"/>
            </a:endParaRPr>
          </a:p>
          <a:p>
            <a:pPr>
              <a:lnSpc>
                <a:spcPct val="80000"/>
              </a:lnSpc>
              <a:buNone/>
              <a:defRPr/>
            </a:pPr>
            <a:endParaRPr lang="en-US" sz="600" dirty="0">
              <a:latin typeface="Cambria" pitchFamily="18" charset="0"/>
              <a:ea typeface="ＭＳ Ｐゴシック" pitchFamily="34" charset="-128"/>
            </a:endParaRPr>
          </a:p>
        </p:txBody>
      </p:sp>
      <p:sp>
        <p:nvSpPr>
          <p:cNvPr id="17411" name="Title 3"/>
          <p:cNvSpPr>
            <a:spLocks noGrp="1"/>
          </p:cNvSpPr>
          <p:nvPr>
            <p:ph type="title"/>
          </p:nvPr>
        </p:nvSpPr>
        <p:spPr>
          <a:xfrm>
            <a:off x="3965170" y="228600"/>
            <a:ext cx="3474721" cy="609600"/>
          </a:xfrm>
        </p:spPr>
        <p:txBody>
          <a:bodyPr/>
          <a:lstStyle/>
          <a:p>
            <a:r>
              <a:rPr lang="en-US" altLang="en-US" sz="3400" b="1" dirty="0" smtClean="0">
                <a:solidFill>
                  <a:srgbClr val="CC3300"/>
                </a:solidFill>
                <a:latin typeface="Arial" pitchFamily="34" charset="0"/>
                <a:ea typeface="MS PGothic" pitchFamily="34" charset="-128"/>
                <a:cs typeface="Arial" pitchFamily="34" charset="0"/>
              </a:rPr>
              <a:t>Registration</a:t>
            </a:r>
            <a:endParaRPr lang="en-US" altLang="en-US" sz="3400" b="1" dirty="0">
              <a:solidFill>
                <a:srgbClr val="CC3300"/>
              </a:solidFill>
              <a:latin typeface="Arial" pitchFamily="34" charset="0"/>
              <a:ea typeface="MS PGothic" pitchFamily="34" charset="-128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1816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676400" y="274638"/>
            <a:ext cx="8839200" cy="715962"/>
          </a:xfrm>
        </p:spPr>
        <p:txBody>
          <a:bodyPr>
            <a:normAutofit/>
          </a:bodyPr>
          <a:lstStyle/>
          <a:p>
            <a:r>
              <a:rPr lang="en-IN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Status of Regulation in Other States where no CEA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>
          <a:xfrm>
            <a:off x="1600200" y="990600"/>
            <a:ext cx="4533900" cy="762000"/>
          </a:xfrm>
        </p:spPr>
        <p:txBody>
          <a:bodyPr/>
          <a:lstStyle/>
          <a:p>
            <a:r>
              <a:rPr lang="en-US" dirty="0">
                <a:solidFill>
                  <a:srgbClr val="C00000"/>
                </a:solidFill>
                <a:cs typeface="Arial" charset="0"/>
              </a:rPr>
              <a:t>States which have their own legislations and exempted in CEA </a:t>
            </a:r>
            <a:endParaRPr lang="en-IN" dirty="0">
              <a:solidFill>
                <a:srgbClr val="C00000"/>
              </a:solidFill>
              <a:cs typeface="Arial" charset="0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>
          <a:xfrm>
            <a:off x="1837764" y="1828800"/>
            <a:ext cx="4152900" cy="3345468"/>
          </a:xfrm>
        </p:spPr>
        <p:txBody>
          <a:bodyPr>
            <a:normAutofit fontScale="92500" lnSpcReduction="20000"/>
          </a:bodyPr>
          <a:lstStyle/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n-US" sz="2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Andhra Pradesh (erstwhile</a:t>
            </a:r>
            <a:r>
              <a:rPr lang="en-US" sz="2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IN" sz="26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n-US" sz="2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Maharashtra</a:t>
            </a:r>
            <a:r>
              <a:rPr lang="en-IN" sz="2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n-US" sz="2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Delhi</a:t>
            </a:r>
            <a:r>
              <a:rPr lang="en-IN" sz="2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n-US" sz="2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Madhya Pradesh</a:t>
            </a:r>
            <a:r>
              <a:rPr lang="en-IN" sz="2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n-US" sz="2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Manipur</a:t>
            </a:r>
            <a:r>
              <a:rPr lang="en-IN" sz="2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n-US" sz="2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Nagaland</a:t>
            </a:r>
            <a:r>
              <a:rPr lang="en-IN" sz="2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n-US" sz="2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Punjab </a:t>
            </a:r>
            <a:r>
              <a:rPr lang="en-US" sz="2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(Not implemented</a:t>
            </a:r>
            <a:r>
              <a:rPr lang="en-US" sz="2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n-US" sz="2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Odisha</a:t>
            </a:r>
            <a:r>
              <a:rPr lang="en-IN" sz="2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n-US" sz="2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West </a:t>
            </a:r>
            <a:r>
              <a:rPr lang="en-US" sz="2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Bengal </a:t>
            </a:r>
            <a:r>
              <a:rPr lang="en-US" sz="2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(revised 2017</a:t>
            </a:r>
            <a:r>
              <a:rPr lang="en-US" sz="2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IN" sz="26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IN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3"/>
          </p:nvPr>
        </p:nvSpPr>
        <p:spPr>
          <a:xfrm>
            <a:off x="6397626" y="1066800"/>
            <a:ext cx="4041775" cy="639762"/>
          </a:xfrm>
        </p:spPr>
        <p:txBody>
          <a:bodyPr>
            <a:normAutofit fontScale="92500" lnSpcReduction="10000"/>
          </a:bodyPr>
          <a:lstStyle/>
          <a:p>
            <a:r>
              <a:rPr lang="en-US" dirty="0">
                <a:solidFill>
                  <a:srgbClr val="C00000"/>
                </a:solidFill>
                <a:cs typeface="Arial" charset="0"/>
              </a:rPr>
              <a:t>Other States which have their own legislations</a:t>
            </a:r>
            <a:endParaRPr lang="en-IN" dirty="0">
              <a:solidFill>
                <a:srgbClr val="C00000"/>
              </a:solidFill>
              <a:cs typeface="Arial" charset="0"/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sz="quarter" idx="4"/>
          </p:nvPr>
        </p:nvSpPr>
        <p:spPr>
          <a:xfrm>
            <a:off x="6375214" y="1905001"/>
            <a:ext cx="4041775" cy="3116869"/>
          </a:xfrm>
        </p:spPr>
        <p:txBody>
          <a:bodyPr>
            <a:normAutofit/>
          </a:bodyPr>
          <a:lstStyle/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n-US" sz="2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Jammu &amp; Kashmir</a:t>
            </a:r>
            <a:r>
              <a:rPr lang="en-IN" sz="2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n-US" sz="2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Chhattisgarh</a:t>
            </a:r>
            <a:r>
              <a:rPr lang="en-US" sz="2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n-US" sz="2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Tamil </a:t>
            </a:r>
            <a:r>
              <a:rPr lang="en-US" sz="2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Nadu, </a:t>
            </a:r>
            <a:endParaRPr lang="en-US" sz="22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n-US" sz="2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Meghalaya</a:t>
            </a:r>
            <a:r>
              <a:rPr lang="en-IN" sz="2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endParaRPr lang="en-IN" sz="22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n-US" sz="2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Kerala</a:t>
            </a:r>
            <a:r>
              <a:rPr lang="en-IN" sz="2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endParaRPr lang="en-IN" sz="22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n-US" sz="2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Tripura</a:t>
            </a:r>
            <a:r>
              <a:rPr lang="en-US" sz="2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endParaRPr lang="en-US" sz="22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n-US" sz="2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Karnataka </a:t>
            </a:r>
            <a:r>
              <a:rPr lang="en-US" sz="2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(amended in </a:t>
            </a:r>
            <a:r>
              <a:rPr lang="en-US" sz="2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2017)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n-US" sz="2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Goa </a:t>
            </a:r>
            <a:endParaRPr lang="en-IN" sz="2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 Placeholder 6"/>
          <p:cNvSpPr txBox="1">
            <a:spLocks/>
          </p:cNvSpPr>
          <p:nvPr/>
        </p:nvSpPr>
        <p:spPr bwMode="auto">
          <a:xfrm>
            <a:off x="1271847" y="5271457"/>
            <a:ext cx="9809018" cy="540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marL="0" indent="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rgbClr val="C00000"/>
                </a:solidFill>
                <a:cs typeface="Arial" charset="0"/>
              </a:rPr>
              <a:t>States which neither have their own legislation and nor </a:t>
            </a:r>
            <a:r>
              <a:rPr lang="en-US" dirty="0" smtClean="0">
                <a:solidFill>
                  <a:srgbClr val="C00000"/>
                </a:solidFill>
                <a:cs typeface="Arial" charset="0"/>
              </a:rPr>
              <a:t>CEA:   </a:t>
            </a:r>
            <a:r>
              <a:rPr lang="en-US" dirty="0" smtClean="0">
                <a:solidFill>
                  <a:srgbClr val="002060"/>
                </a:solidFill>
                <a:cs typeface="Arial" charset="0"/>
              </a:rPr>
              <a:t>Gujarat </a:t>
            </a:r>
            <a:endParaRPr lang="en-IN" dirty="0">
              <a:solidFill>
                <a:srgbClr val="002060"/>
              </a:solidFill>
              <a:cs typeface="Arial" charset="0"/>
            </a:endParaRPr>
          </a:p>
        </p:txBody>
      </p:sp>
      <p:sp>
        <p:nvSpPr>
          <p:cNvPr id="12" name="Text Placeholder 6"/>
          <p:cNvSpPr txBox="1">
            <a:spLocks/>
          </p:cNvSpPr>
          <p:nvPr/>
        </p:nvSpPr>
        <p:spPr bwMode="auto">
          <a:xfrm>
            <a:off x="1837764" y="5715000"/>
            <a:ext cx="8610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marL="0" indent="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endParaRPr lang="en-IN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982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131" y="1"/>
            <a:ext cx="11787447" cy="1055715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Healthcare Services Personnel and Clinical Establishment (Prohibition of Violence and Damage to property) Bill,  2019. </a:t>
            </a:r>
            <a:endParaRPr lang="en-IN" sz="28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55468"/>
            <a:ext cx="10515600" cy="5453149"/>
          </a:xfrm>
        </p:spPr>
        <p:txBody>
          <a:bodyPr>
            <a:normAutofit fontScale="92500" lnSpcReduction="10000"/>
          </a:bodyPr>
          <a:lstStyle/>
          <a:p>
            <a:pPr lvl="0" algn="just"/>
            <a:r>
              <a:rPr lang="en-US" sz="2600" dirty="0" smtClean="0">
                <a:solidFill>
                  <a:srgbClr val="002060"/>
                </a:solidFill>
              </a:rPr>
              <a:t>Draft </a:t>
            </a:r>
            <a:r>
              <a:rPr lang="en-US" sz="2600" dirty="0">
                <a:solidFill>
                  <a:srgbClr val="002060"/>
                </a:solidFill>
              </a:rPr>
              <a:t>Rules published on 2</a:t>
            </a:r>
            <a:r>
              <a:rPr lang="en-US" sz="2600" baseline="30000" dirty="0">
                <a:solidFill>
                  <a:srgbClr val="002060"/>
                </a:solidFill>
              </a:rPr>
              <a:t>nd</a:t>
            </a:r>
            <a:r>
              <a:rPr lang="en-US" sz="2600" dirty="0">
                <a:solidFill>
                  <a:srgbClr val="002060"/>
                </a:solidFill>
              </a:rPr>
              <a:t> September, 2019 giving 30 days time for stakeholders’ comments</a:t>
            </a:r>
            <a:r>
              <a:rPr lang="en-US" sz="2600" dirty="0" smtClean="0">
                <a:solidFill>
                  <a:srgbClr val="002060"/>
                </a:solidFill>
              </a:rPr>
              <a:t>.</a:t>
            </a:r>
          </a:p>
          <a:p>
            <a:pPr lvl="0" algn="just"/>
            <a:endParaRPr lang="en-IN" sz="2600" dirty="0">
              <a:solidFill>
                <a:srgbClr val="002060"/>
              </a:solidFill>
            </a:endParaRPr>
          </a:p>
          <a:p>
            <a:pPr lvl="0" algn="just"/>
            <a:r>
              <a:rPr lang="en-US" sz="2600" dirty="0">
                <a:solidFill>
                  <a:srgbClr val="002060"/>
                </a:solidFill>
              </a:rPr>
              <a:t>Bill proposes maximum imprisonment </a:t>
            </a:r>
            <a:r>
              <a:rPr lang="en-US" sz="2600" dirty="0" err="1">
                <a:solidFill>
                  <a:srgbClr val="002060"/>
                </a:solidFill>
              </a:rPr>
              <a:t>upto</a:t>
            </a:r>
            <a:r>
              <a:rPr lang="en-US" sz="2600" dirty="0">
                <a:solidFill>
                  <a:srgbClr val="002060"/>
                </a:solidFill>
              </a:rPr>
              <a:t> 10 years </a:t>
            </a:r>
            <a:r>
              <a:rPr lang="en-US" sz="2600" dirty="0">
                <a:solidFill>
                  <a:srgbClr val="002060"/>
                </a:solidFill>
              </a:rPr>
              <a:t>(Minimum is 6 </a:t>
            </a:r>
            <a:r>
              <a:rPr lang="en-US" sz="2600" dirty="0" smtClean="0">
                <a:solidFill>
                  <a:srgbClr val="002060"/>
                </a:solidFill>
              </a:rPr>
              <a:t>months) and </a:t>
            </a:r>
            <a:r>
              <a:rPr lang="en-US" sz="2600" dirty="0">
                <a:solidFill>
                  <a:srgbClr val="002060"/>
                </a:solidFill>
              </a:rPr>
              <a:t>fine </a:t>
            </a:r>
            <a:r>
              <a:rPr lang="en-US" sz="2600" dirty="0" err="1">
                <a:solidFill>
                  <a:srgbClr val="002060"/>
                </a:solidFill>
              </a:rPr>
              <a:t>upto</a:t>
            </a:r>
            <a:r>
              <a:rPr lang="en-US" sz="2600" dirty="0">
                <a:solidFill>
                  <a:srgbClr val="002060"/>
                </a:solidFill>
              </a:rPr>
              <a:t> 10 lakh </a:t>
            </a:r>
            <a:r>
              <a:rPr lang="en-US" sz="2600" dirty="0" smtClean="0">
                <a:solidFill>
                  <a:srgbClr val="002060"/>
                </a:solidFill>
              </a:rPr>
              <a:t>rupees </a:t>
            </a:r>
            <a:r>
              <a:rPr lang="en-US" sz="2600" dirty="0">
                <a:solidFill>
                  <a:srgbClr val="002060"/>
                </a:solidFill>
              </a:rPr>
              <a:t>as punishment for </a:t>
            </a:r>
            <a:r>
              <a:rPr lang="en-US" sz="2600" dirty="0" smtClean="0">
                <a:solidFill>
                  <a:srgbClr val="002060"/>
                </a:solidFill>
              </a:rPr>
              <a:t>assault/ damage.</a:t>
            </a:r>
            <a:endParaRPr lang="en-IN" sz="2600" dirty="0">
              <a:solidFill>
                <a:srgbClr val="002060"/>
              </a:solidFill>
            </a:endParaRPr>
          </a:p>
          <a:p>
            <a:pPr algn="just"/>
            <a:endParaRPr lang="en-IN" sz="2600" dirty="0">
              <a:solidFill>
                <a:srgbClr val="002060"/>
              </a:solidFill>
            </a:endParaRPr>
          </a:p>
          <a:p>
            <a:pPr lvl="0" algn="just"/>
            <a:r>
              <a:rPr lang="en-US" sz="2600" dirty="0">
                <a:solidFill>
                  <a:srgbClr val="002060"/>
                </a:solidFill>
              </a:rPr>
              <a:t>It also provides for monetary compensation for damage </a:t>
            </a:r>
            <a:r>
              <a:rPr lang="en-US" sz="2600" dirty="0" err="1">
                <a:solidFill>
                  <a:srgbClr val="002060"/>
                </a:solidFill>
              </a:rPr>
              <a:t>fo</a:t>
            </a:r>
            <a:r>
              <a:rPr lang="en-US" sz="2600" dirty="0">
                <a:solidFill>
                  <a:srgbClr val="002060"/>
                </a:solidFill>
              </a:rPr>
              <a:t> property or documents in a clinical establishment.</a:t>
            </a:r>
            <a:endParaRPr lang="en-IN" sz="2600" dirty="0">
              <a:solidFill>
                <a:srgbClr val="002060"/>
              </a:solidFill>
            </a:endParaRPr>
          </a:p>
          <a:p>
            <a:pPr algn="just"/>
            <a:endParaRPr lang="en-IN" sz="2600" dirty="0">
              <a:solidFill>
                <a:srgbClr val="002060"/>
              </a:solidFill>
            </a:endParaRPr>
          </a:p>
          <a:p>
            <a:pPr lvl="0" algn="just"/>
            <a:r>
              <a:rPr lang="en-US" sz="2600" dirty="0">
                <a:solidFill>
                  <a:srgbClr val="002060"/>
                </a:solidFill>
              </a:rPr>
              <a:t>Offences against medical professionals will be cognizable and non-</a:t>
            </a:r>
            <a:r>
              <a:rPr lang="en-US" sz="2600" dirty="0" err="1">
                <a:solidFill>
                  <a:srgbClr val="002060"/>
                </a:solidFill>
              </a:rPr>
              <a:t>bailable</a:t>
            </a:r>
            <a:r>
              <a:rPr lang="en-US" sz="2600" dirty="0">
                <a:solidFill>
                  <a:srgbClr val="002060"/>
                </a:solidFill>
              </a:rPr>
              <a:t> in nature. </a:t>
            </a:r>
            <a:endParaRPr lang="en-US" sz="2600" dirty="0" smtClean="0">
              <a:solidFill>
                <a:srgbClr val="002060"/>
              </a:solidFill>
            </a:endParaRPr>
          </a:p>
          <a:p>
            <a:pPr lvl="0" algn="just"/>
            <a:endParaRPr lang="en-US" sz="2600" dirty="0" smtClean="0">
              <a:solidFill>
                <a:srgbClr val="002060"/>
              </a:solidFill>
            </a:endParaRPr>
          </a:p>
          <a:p>
            <a:pPr lvl="0" algn="just"/>
            <a:r>
              <a:rPr lang="en-US" sz="2600" b="1" dirty="0" smtClean="0">
                <a:solidFill>
                  <a:srgbClr val="C00000"/>
                </a:solidFill>
              </a:rPr>
              <a:t>Draft sent to all Chief Secretaries also. States requested to  give their comments within the prescribed time.</a:t>
            </a:r>
          </a:p>
          <a:p>
            <a:pPr lvl="0"/>
            <a:endParaRPr lang="en-IN" sz="2600" dirty="0">
              <a:solidFill>
                <a:srgbClr val="002060"/>
              </a:solidFill>
            </a:endParaRP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95961494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167149"/>
            <a:ext cx="10515600" cy="300981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Transplantation of Human Organs </a:t>
            </a:r>
            <a:r>
              <a:rPr lang="en-US" sz="32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 </a:t>
            </a:r>
            <a:endParaRPr lang="en-IN" sz="3200" b="1" dirty="0"/>
          </a:p>
        </p:txBody>
      </p:sp>
    </p:spTree>
    <p:extLst>
      <p:ext uri="{BB962C8B-B14F-4D97-AF65-F5344CB8AC3E}">
        <p14:creationId xmlns:p14="http://schemas.microsoft.com/office/powerpoint/2010/main" val="330064814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1188720" y="76200"/>
            <a:ext cx="9022080" cy="599660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Why Organ Donation</a:t>
            </a:r>
          </a:p>
        </p:txBody>
      </p:sp>
      <p:sp>
        <p:nvSpPr>
          <p:cNvPr id="6" name="Line 8"/>
          <p:cNvSpPr>
            <a:spLocks noChangeShapeType="1"/>
          </p:cNvSpPr>
          <p:nvPr/>
        </p:nvSpPr>
        <p:spPr bwMode="auto">
          <a:xfrm>
            <a:off x="1524000" y="1219200"/>
            <a:ext cx="9144000" cy="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733800" y="5562600"/>
            <a:ext cx="121920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>
                <a:latin typeface="Britannic Bold" pitchFamily="34" charset="0"/>
              </a:rPr>
              <a:t>9,500</a:t>
            </a:r>
            <a:endParaRPr lang="en-US" sz="2500" dirty="0">
              <a:latin typeface="Britannic Bold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705600" y="2971800"/>
            <a:ext cx="121920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500" dirty="0">
                <a:latin typeface="Britannic Bold" pitchFamily="34" charset="0"/>
              </a:rPr>
              <a:t>350</a:t>
            </a:r>
            <a:endParaRPr lang="en-US" sz="2500" dirty="0">
              <a:latin typeface="Britannic Bold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781800" y="5466546"/>
            <a:ext cx="121920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500" dirty="0">
                <a:latin typeface="Britannic Bold" pitchFamily="34" charset="0"/>
              </a:rPr>
              <a:t>2500</a:t>
            </a:r>
            <a:endParaRPr lang="en-US" sz="2500" dirty="0">
              <a:latin typeface="Britannic Bold" pitchFamily="34" charset="0"/>
            </a:endParaRPr>
          </a:p>
        </p:txBody>
      </p:sp>
      <p:pic>
        <p:nvPicPr>
          <p:cNvPr id="1026" name="Picture 2" descr="C:\Users\HP\Desktop\Picture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1565" y="1371601"/>
            <a:ext cx="8348870" cy="51153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7010400" y="3124200"/>
            <a:ext cx="838200" cy="32465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b="1" dirty="0"/>
              <a:t>350</a:t>
            </a:r>
            <a:endParaRPr lang="en-IN" b="1" dirty="0"/>
          </a:p>
        </p:txBody>
      </p:sp>
      <p:sp>
        <p:nvSpPr>
          <p:cNvPr id="11" name="Rectangle 10"/>
          <p:cNvSpPr/>
          <p:nvPr/>
        </p:nvSpPr>
        <p:spPr>
          <a:xfrm>
            <a:off x="7086600" y="5413501"/>
            <a:ext cx="838200" cy="32465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b="1" dirty="0"/>
              <a:t>2500</a:t>
            </a:r>
          </a:p>
        </p:txBody>
      </p:sp>
      <p:sp>
        <p:nvSpPr>
          <p:cNvPr id="12" name="Rectangle 11"/>
          <p:cNvSpPr/>
          <p:nvPr/>
        </p:nvSpPr>
        <p:spPr>
          <a:xfrm>
            <a:off x="3733800" y="5476473"/>
            <a:ext cx="838200" cy="32465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b="1" dirty="0"/>
              <a:t>9500</a:t>
            </a:r>
            <a:endParaRPr lang="en-IN" b="1" dirty="0"/>
          </a:p>
        </p:txBody>
      </p:sp>
    </p:spTree>
    <p:extLst>
      <p:ext uri="{BB962C8B-B14F-4D97-AF65-F5344CB8AC3E}">
        <p14:creationId xmlns:p14="http://schemas.microsoft.com/office/powerpoint/2010/main" val="916856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97"/>
          <p:cNvSpPr>
            <a:spLocks noChangeArrowheads="1"/>
          </p:cNvSpPr>
          <p:nvPr/>
        </p:nvSpPr>
        <p:spPr bwMode="auto">
          <a:xfrm>
            <a:off x="1828801" y="228600"/>
            <a:ext cx="866986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800" b="1" dirty="0">
                <a:solidFill>
                  <a:srgbClr val="C0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Why do We Need Deceased Donation?</a:t>
            </a:r>
            <a:endParaRPr lang="en-US" sz="2800" b="1" dirty="0">
              <a:solidFill>
                <a:srgbClr val="C00000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912854" y="1905001"/>
            <a:ext cx="8755146" cy="22419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63550" indent="-46355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rgbClr val="C00000"/>
              </a:buClr>
              <a:buFont typeface="Wingdings" pitchFamily="2" charset="2"/>
              <a:buChar char="§"/>
            </a:pPr>
            <a:r>
              <a:rPr lang="en-US" altLang="en-US" sz="2400" dirty="0">
                <a:solidFill>
                  <a:srgbClr val="00206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Living donation alone can not fulfill requirement.</a:t>
            </a:r>
          </a:p>
          <a:p>
            <a:pPr marL="463550" indent="-46355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rgbClr val="C00000"/>
              </a:buClr>
              <a:buFont typeface="Wingdings" pitchFamily="2" charset="2"/>
              <a:buChar char="§"/>
            </a:pPr>
            <a:r>
              <a:rPr lang="en-US" altLang="en-US" sz="2400" dirty="0">
                <a:solidFill>
                  <a:srgbClr val="00206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Risk of commercial transaction and potential health risk to donor in living donation.</a:t>
            </a:r>
          </a:p>
          <a:p>
            <a:pPr marL="463550" indent="-46355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rgbClr val="C00000"/>
              </a:buClr>
              <a:buFont typeface="Wingdings" pitchFamily="2" charset="2"/>
              <a:buChar char="§"/>
            </a:pPr>
            <a:r>
              <a:rPr lang="en-US" altLang="en-US" sz="2400" dirty="0">
                <a:solidFill>
                  <a:srgbClr val="00206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Certain organs cannot be taken from living source.</a:t>
            </a:r>
            <a:endParaRPr lang="en-US" altLang="en-US" sz="2400" dirty="0">
              <a:solidFill>
                <a:srgbClr val="002060"/>
              </a:solidFill>
              <a:latin typeface="Arial" panose="020B0604020202020204" pitchFamily="34" charset="0"/>
              <a:ea typeface="Calibri" pitchFamily="34" charset="0"/>
              <a:cs typeface="Arial" panose="020B0604020202020204" pitchFamily="34" charset="0"/>
            </a:endParaRPr>
          </a:p>
        </p:txBody>
      </p:sp>
      <p:sp>
        <p:nvSpPr>
          <p:cNvPr id="4" name="Line 8"/>
          <p:cNvSpPr>
            <a:spLocks noChangeShapeType="1"/>
          </p:cNvSpPr>
          <p:nvPr/>
        </p:nvSpPr>
        <p:spPr bwMode="auto">
          <a:xfrm>
            <a:off x="1524000" y="1295400"/>
            <a:ext cx="9144000" cy="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705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HP\Downloads\amChart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2313" y="457200"/>
            <a:ext cx="8999912" cy="6172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036246" y="4156"/>
            <a:ext cx="8229600" cy="152400"/>
          </a:xfrm>
        </p:spPr>
        <p:txBody>
          <a:bodyPr>
            <a:normAutofit fontScale="90000"/>
          </a:bodyPr>
          <a:lstStyle/>
          <a:p>
            <a:r>
              <a:rPr lang="en-IN" dirty="0" smtClean="0"/>
              <a:t/>
            </a:r>
            <a:br>
              <a:rPr lang="en-IN" dirty="0" smtClean="0"/>
            </a:br>
            <a:r>
              <a:rPr lang="en-IN" sz="27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No. of Deceased Donors </a:t>
            </a:r>
            <a:r>
              <a:rPr lang="en-IN" sz="27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(PMP) GODT </a:t>
            </a:r>
            <a:r>
              <a:rPr lang="en-IN" sz="27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2018</a:t>
            </a:r>
            <a:endParaRPr lang="en-IN" sz="27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8763000" y="4953000"/>
            <a:ext cx="0" cy="762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3657600" y="2234822"/>
            <a:ext cx="0" cy="119417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2362200" y="1981200"/>
            <a:ext cx="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1905000" y="457200"/>
            <a:ext cx="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2969765" y="2456048"/>
            <a:ext cx="560157" cy="56801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 err="1"/>
              <a:t>Uk</a:t>
            </a:r>
            <a:endParaRPr lang="en-IN" dirty="0"/>
          </a:p>
          <a:p>
            <a:pPr algn="ctr"/>
            <a:r>
              <a:rPr lang="en-IN" dirty="0"/>
              <a:t>24</a:t>
            </a:r>
            <a:endParaRPr lang="en-IN" dirty="0"/>
          </a:p>
        </p:txBody>
      </p:sp>
      <p:sp>
        <p:nvSpPr>
          <p:cNvPr id="14" name="Rectangle 13"/>
          <p:cNvSpPr/>
          <p:nvPr/>
        </p:nvSpPr>
        <p:spPr>
          <a:xfrm>
            <a:off x="1676400" y="76200"/>
            <a:ext cx="81915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/>
              <a:t>Spain </a:t>
            </a:r>
          </a:p>
          <a:p>
            <a:pPr algn="ctr"/>
            <a:r>
              <a:rPr lang="en-IN" dirty="0"/>
              <a:t>48.3</a:t>
            </a:r>
            <a:endParaRPr lang="en-IN" dirty="0"/>
          </a:p>
        </p:txBody>
      </p:sp>
      <p:sp>
        <p:nvSpPr>
          <p:cNvPr id="15" name="Rectangle 14"/>
          <p:cNvSpPr/>
          <p:nvPr/>
        </p:nvSpPr>
        <p:spPr>
          <a:xfrm>
            <a:off x="2171700" y="1143000"/>
            <a:ext cx="6477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  <a:p>
            <a:pPr algn="ctr"/>
            <a:r>
              <a:rPr lang="en-IN" dirty="0"/>
              <a:t>USA</a:t>
            </a:r>
          </a:p>
          <a:p>
            <a:pPr algn="ctr"/>
            <a:r>
              <a:rPr lang="en-IN" dirty="0"/>
              <a:t>32.8</a:t>
            </a:r>
          </a:p>
          <a:p>
            <a:pPr algn="ctr"/>
            <a:endParaRPr lang="en-IN" dirty="0"/>
          </a:p>
        </p:txBody>
      </p:sp>
      <p:sp>
        <p:nvSpPr>
          <p:cNvPr id="16" name="Rectangle 15"/>
          <p:cNvSpPr/>
          <p:nvPr/>
        </p:nvSpPr>
        <p:spPr>
          <a:xfrm>
            <a:off x="3529921" y="1727579"/>
            <a:ext cx="1066800" cy="5072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/>
              <a:t>Australia 22.3</a:t>
            </a:r>
            <a:endParaRPr lang="en-IN" dirty="0"/>
          </a:p>
        </p:txBody>
      </p:sp>
      <p:sp>
        <p:nvSpPr>
          <p:cNvPr id="17" name="Rectangle 16"/>
          <p:cNvSpPr/>
          <p:nvPr/>
        </p:nvSpPr>
        <p:spPr>
          <a:xfrm>
            <a:off x="8534400" y="4191000"/>
            <a:ext cx="9906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/>
              <a:t>India 0.65</a:t>
            </a:r>
            <a:endParaRPr lang="en-IN" dirty="0"/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3529921" y="2971800"/>
            <a:ext cx="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0516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9585" y="1055716"/>
            <a:ext cx="9925397" cy="5802284"/>
          </a:xfrm>
        </p:spPr>
        <p:txBody>
          <a:bodyPr>
            <a:noAutofit/>
          </a:bodyPr>
          <a:lstStyle/>
          <a:p>
            <a:pPr algn="just"/>
            <a:r>
              <a:rPr lang="en-GB" dirty="0">
                <a:solidFill>
                  <a:srgbClr val="002060"/>
                </a:solidFill>
              </a:rPr>
              <a:t>For </a:t>
            </a:r>
            <a:r>
              <a:rPr lang="en-GB" dirty="0" smtClean="0">
                <a:solidFill>
                  <a:srgbClr val="002060"/>
                </a:solidFill>
              </a:rPr>
              <a:t>Regulation of removal, </a:t>
            </a:r>
            <a:r>
              <a:rPr lang="en-GB" dirty="0">
                <a:solidFill>
                  <a:srgbClr val="002060"/>
                </a:solidFill>
              </a:rPr>
              <a:t>storage and transplantation of human organs for therapeutic purposes and for prevention of commercial dealings in human </a:t>
            </a:r>
            <a:r>
              <a:rPr lang="en-GB" dirty="0" smtClean="0">
                <a:solidFill>
                  <a:srgbClr val="002060"/>
                </a:solidFill>
              </a:rPr>
              <a:t>organs. </a:t>
            </a:r>
            <a:endParaRPr lang="en-GB" dirty="0">
              <a:solidFill>
                <a:srgbClr val="002060"/>
              </a:solidFill>
            </a:endParaRPr>
          </a:p>
          <a:p>
            <a:pPr algn="just"/>
            <a:endParaRPr lang="en-GB" sz="1000" dirty="0">
              <a:solidFill>
                <a:srgbClr val="002060"/>
              </a:solidFill>
            </a:endParaRPr>
          </a:p>
          <a:p>
            <a:pPr algn="just"/>
            <a:r>
              <a:rPr lang="en-US" dirty="0">
                <a:solidFill>
                  <a:srgbClr val="002060"/>
                </a:solidFill>
              </a:rPr>
              <a:t>THOA </a:t>
            </a:r>
            <a:r>
              <a:rPr lang="en-GB" dirty="0">
                <a:solidFill>
                  <a:srgbClr val="002060"/>
                </a:solidFill>
              </a:rPr>
              <a:t>was promulgated in </a:t>
            </a:r>
            <a:r>
              <a:rPr lang="en-GB" dirty="0" smtClean="0">
                <a:solidFill>
                  <a:srgbClr val="002060"/>
                </a:solidFill>
              </a:rPr>
              <a:t>1994</a:t>
            </a:r>
          </a:p>
          <a:p>
            <a:pPr algn="just"/>
            <a:endParaRPr lang="en-US" sz="1000" dirty="0">
              <a:solidFill>
                <a:srgbClr val="002060"/>
              </a:solidFill>
            </a:endParaRPr>
          </a:p>
          <a:p>
            <a:pPr algn="just"/>
            <a:r>
              <a:rPr lang="en-US" b="1" dirty="0">
                <a:solidFill>
                  <a:srgbClr val="002060"/>
                </a:solidFill>
              </a:rPr>
              <a:t>Transplantation of Human Organs (Amendment) Act 2011</a:t>
            </a:r>
            <a:r>
              <a:rPr lang="en-US" dirty="0">
                <a:solidFill>
                  <a:srgbClr val="002060"/>
                </a:solidFill>
              </a:rPr>
              <a:t> has been adopted by 17 States and all </a:t>
            </a:r>
            <a:r>
              <a:rPr lang="en-US" dirty="0" smtClean="0">
                <a:solidFill>
                  <a:srgbClr val="002060"/>
                </a:solidFill>
              </a:rPr>
              <a:t>UTs</a:t>
            </a:r>
            <a:r>
              <a:rPr lang="en-US" dirty="0">
                <a:solidFill>
                  <a:srgbClr val="002060"/>
                </a:solidFill>
              </a:rPr>
              <a:t>. </a:t>
            </a: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8261281"/>
      </p:ext>
    </p:extLst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90839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Regulatory work</a:t>
            </a:r>
            <a:endParaRPr lang="en-IN" sz="28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8516" y="1014153"/>
            <a:ext cx="10755284" cy="560277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en-IN" sz="2400" dirty="0" smtClean="0">
              <a:solidFill>
                <a:srgbClr val="002060"/>
              </a:solidFill>
            </a:endParaRPr>
          </a:p>
          <a:p>
            <a:pPr algn="just"/>
            <a:r>
              <a:rPr lang="en-IN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Each establishment is required to be inspected annually.</a:t>
            </a:r>
          </a:p>
          <a:p>
            <a:pPr algn="just"/>
            <a:endParaRPr lang="en-IN" sz="24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IN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n-IN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ach Inspector expected to draw a minimum of 08 samples per month.</a:t>
            </a:r>
          </a:p>
          <a:p>
            <a:pPr algn="just"/>
            <a:endParaRPr lang="en-IN" sz="24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Take action concerning NSQ drugs.</a:t>
            </a:r>
          </a:p>
          <a:p>
            <a:pPr algn="just"/>
            <a:endParaRPr lang="en-US" sz="24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Actions expected to be proportional to failures and deficiencies.</a:t>
            </a:r>
          </a:p>
          <a:p>
            <a:pPr algn="just"/>
            <a:endParaRPr lang="en-US" sz="24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Sale of drugs without prescription and bills to be taken cognizance of.</a:t>
            </a:r>
          </a:p>
          <a:p>
            <a:pPr algn="just"/>
            <a:endParaRPr lang="en-US" sz="2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Data </a:t>
            </a:r>
            <a:r>
              <a:rPr lang="en-US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about the regulatory action </a:t>
            </a:r>
            <a:r>
              <a:rPr lang="en-US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needs to be placed in </a:t>
            </a:r>
            <a:r>
              <a:rPr lang="en-US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public domain</a:t>
            </a:r>
            <a:endParaRPr lang="en-IN" sz="24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IN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IN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948411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27564" y="0"/>
            <a:ext cx="7883236" cy="706582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spcBef>
                <a:spcPct val="50000"/>
              </a:spcBef>
              <a:defRPr/>
            </a:pPr>
            <a:r>
              <a:rPr lang="en-GB" altLang="en-US" sz="2800" b="1" dirty="0">
                <a:solidFill>
                  <a:srgbClr val="C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Act amended in 2011: Focus Areas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9258" y="789709"/>
            <a:ext cx="10798234" cy="5839691"/>
          </a:xfrm>
        </p:spPr>
        <p:txBody>
          <a:bodyPr>
            <a:noAutofit/>
          </a:bodyPr>
          <a:lstStyle/>
          <a:p>
            <a:pPr algn="just">
              <a:lnSpc>
                <a:spcPct val="80000"/>
              </a:lnSpc>
              <a:buClr>
                <a:srgbClr val="FF0000"/>
              </a:buClr>
              <a:buSzPct val="130000"/>
            </a:pPr>
            <a:r>
              <a:rPr lang="en-GB" altLang="en-US" sz="2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Expanding </a:t>
            </a:r>
            <a:r>
              <a:rPr lang="en-GB" altLang="en-US" sz="2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near relative donor </a:t>
            </a:r>
            <a:r>
              <a:rPr lang="en-GB" altLang="en-US" sz="2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criteria </a:t>
            </a:r>
            <a:endParaRPr lang="en-GB" altLang="en-US" sz="2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80000"/>
              </a:lnSpc>
              <a:buClr>
                <a:srgbClr val="FF0000"/>
              </a:buClr>
              <a:buSzPct val="130000"/>
            </a:pPr>
            <a:r>
              <a:rPr lang="en-GB" altLang="en-US" sz="2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SWAP donation (Donor Exchange)</a:t>
            </a:r>
          </a:p>
          <a:p>
            <a:pPr algn="just">
              <a:lnSpc>
                <a:spcPct val="80000"/>
              </a:lnSpc>
              <a:buClr>
                <a:srgbClr val="FF0000"/>
              </a:buClr>
              <a:buSzPct val="130000"/>
            </a:pPr>
            <a:r>
              <a:rPr lang="en-GB" altLang="en-US" sz="2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Mandatory Transplant </a:t>
            </a:r>
            <a:r>
              <a:rPr lang="en-GB" altLang="en-US" sz="2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coordinators</a:t>
            </a:r>
          </a:p>
          <a:p>
            <a:pPr algn="just">
              <a:lnSpc>
                <a:spcPct val="80000"/>
              </a:lnSpc>
              <a:buClr>
                <a:srgbClr val="FF0000"/>
              </a:buClr>
              <a:buSzPct val="130000"/>
            </a:pPr>
            <a:r>
              <a:rPr lang="en-GB" altLang="en-US" sz="2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Retrieval only </a:t>
            </a:r>
            <a:r>
              <a:rPr lang="en-GB" altLang="en-US" sz="2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centres allowed</a:t>
            </a:r>
            <a:endParaRPr lang="en-GB" altLang="en-US" sz="2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80000"/>
              </a:lnSpc>
              <a:buClr>
                <a:srgbClr val="FF0000"/>
              </a:buClr>
              <a:buSzPct val="130000"/>
            </a:pPr>
            <a:r>
              <a:rPr lang="en-GB" altLang="en-US" sz="2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Mandatory request for donation from potential </a:t>
            </a:r>
            <a:r>
              <a:rPr lang="en-GB" altLang="en-US" sz="2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donors.</a:t>
            </a:r>
            <a:endParaRPr lang="en-GB" altLang="en-US" sz="2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80000"/>
              </a:lnSpc>
              <a:buClr>
                <a:srgbClr val="FF0000"/>
              </a:buClr>
              <a:buSzPct val="130000"/>
            </a:pPr>
            <a:r>
              <a:rPr lang="en-GB" altLang="en-US" sz="2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BSD certification permitted by Anaesthetist/ </a:t>
            </a:r>
            <a:r>
              <a:rPr lang="en-GB" altLang="en-US" sz="2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Intensivist </a:t>
            </a:r>
            <a:r>
              <a:rPr lang="en-GB" altLang="en-US" sz="2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 Neuro experts not </a:t>
            </a:r>
            <a:r>
              <a:rPr lang="en-GB" altLang="en-US" sz="2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available.</a:t>
            </a:r>
            <a:endParaRPr lang="en-GB" altLang="en-US" sz="2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80000"/>
              </a:lnSpc>
              <a:buClr>
                <a:srgbClr val="FF0000"/>
              </a:buClr>
              <a:buSzPct val="130000"/>
            </a:pPr>
            <a:r>
              <a:rPr lang="en-GB" altLang="en-US" sz="2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National </a:t>
            </a:r>
            <a:r>
              <a:rPr lang="en-GB" altLang="en-US" sz="2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Networking.</a:t>
            </a:r>
            <a:endParaRPr lang="en-GB" altLang="en-US" sz="2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80000"/>
              </a:lnSpc>
              <a:buClr>
                <a:srgbClr val="FF0000"/>
              </a:buClr>
              <a:buSzPct val="130000"/>
            </a:pPr>
            <a:r>
              <a:rPr lang="en-GB" altLang="en-US" sz="2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National Registry for organ </a:t>
            </a:r>
            <a:r>
              <a:rPr lang="en-GB" altLang="en-US" sz="2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transplantation.</a:t>
            </a:r>
            <a:endParaRPr lang="en-GB" altLang="en-US" sz="2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80000"/>
              </a:lnSpc>
              <a:buClr>
                <a:srgbClr val="FF0000"/>
              </a:buClr>
              <a:buSzPct val="130000"/>
            </a:pPr>
            <a:r>
              <a:rPr lang="en-GB" altLang="en-US" sz="2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Eye/ Cornea retrieval permitted from trained </a:t>
            </a:r>
            <a:r>
              <a:rPr lang="en-GB" altLang="en-US" sz="2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technicians.</a:t>
            </a:r>
          </a:p>
          <a:p>
            <a:pPr algn="just">
              <a:lnSpc>
                <a:spcPct val="80000"/>
              </a:lnSpc>
              <a:buClr>
                <a:srgbClr val="FF0000"/>
              </a:buClr>
              <a:buSzPct val="130000"/>
            </a:pPr>
            <a:endParaRPr lang="en-GB" altLang="en-US" sz="2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80000"/>
              </a:lnSpc>
              <a:buClr>
                <a:srgbClr val="FF0000"/>
              </a:buClr>
              <a:buSzPct val="130000"/>
              <a:buNone/>
            </a:pPr>
            <a:r>
              <a:rPr lang="en-GB" altLang="en-US" sz="2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Higher </a:t>
            </a:r>
            <a:r>
              <a:rPr lang="en-GB" altLang="en-US" sz="2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punishment for illegal organ transplant (</a:t>
            </a:r>
            <a:r>
              <a:rPr lang="en-GB" altLang="en-US" sz="2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upto</a:t>
            </a:r>
            <a:r>
              <a:rPr lang="en-GB" altLang="en-US" sz="2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10 </a:t>
            </a:r>
            <a:r>
              <a:rPr lang="en-GB" altLang="en-US" sz="2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yrs</a:t>
            </a:r>
            <a:r>
              <a:rPr lang="en-GB" altLang="en-US" sz="2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jail &amp; 1 Cr fine)</a:t>
            </a:r>
            <a:endParaRPr lang="en-IN" sz="2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271694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629" y="304800"/>
            <a:ext cx="11737571" cy="1524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States who have not adopted THOA (Amendment) Act, 2011</a:t>
            </a:r>
            <a:r>
              <a:rPr lang="en-US" sz="36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36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36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981201"/>
            <a:ext cx="8229600" cy="4144963"/>
          </a:xfrm>
        </p:spPr>
        <p:txBody>
          <a:bodyPr numCol="2"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Andhra Pradesh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Telangana</a:t>
            </a:r>
            <a:endParaRPr lang="en-US" sz="2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Arunachal Pradesh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Haryana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Jammu and Kashmir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Karnataka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Madya</a:t>
            </a:r>
            <a:r>
              <a:rPr lang="en-US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Pradesh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Meghalaya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Mizoram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Nagaland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Tamil Nadu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Tripura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Uttarakhand</a:t>
            </a:r>
            <a:endParaRPr lang="en-US" sz="2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5816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789708"/>
          </a:xfrm>
        </p:spPr>
        <p:txBody>
          <a:bodyPr>
            <a:normAutofit/>
          </a:bodyPr>
          <a:lstStyle/>
          <a:p>
            <a:pPr algn="ctr"/>
            <a:r>
              <a:rPr lang="en-IN" sz="2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Process </a:t>
            </a:r>
            <a:r>
              <a:rPr lang="en-IN" sz="2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flow</a:t>
            </a:r>
            <a:endParaRPr lang="en-IN" sz="28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61" y="922713"/>
            <a:ext cx="11114116" cy="576072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IN" sz="2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Efficient and organized system for procurement and distribution of deceased donor organs and tissues</a:t>
            </a:r>
          </a:p>
          <a:p>
            <a:pPr algn="just"/>
            <a:endParaRPr lang="en-IN" sz="24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IN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Registration </a:t>
            </a:r>
            <a:r>
              <a:rPr lang="en-IN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patients requiring </a:t>
            </a:r>
            <a:r>
              <a:rPr lang="en-IN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organs through treating hospital w</a:t>
            </a:r>
            <a:r>
              <a:rPr lang="en-US" sz="24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ith</a:t>
            </a:r>
            <a:r>
              <a:rPr lang="en-US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NOTTO.</a:t>
            </a:r>
            <a:endParaRPr lang="en-IN" sz="24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IN" sz="2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IN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Coordination at all steps: </a:t>
            </a:r>
            <a:r>
              <a:rPr lang="en-IN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donor identification, consent, recipient identification, matching, allocation, organizing retrieval, medico-legal, packing, temporary storage, transportation, green corridor, transplantation, body handing over, storage of tissues</a:t>
            </a:r>
            <a:r>
              <a:rPr lang="en-IN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endParaRPr lang="en-IN" sz="2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2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Hospitals to be directed to ensure registration on NOTTO web portal.</a:t>
            </a:r>
          </a:p>
          <a:p>
            <a:pPr algn="just"/>
            <a:endParaRPr lang="en-IN" sz="24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IN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Transplant coordinator at </a:t>
            </a:r>
            <a:r>
              <a:rPr lang="en-IN" sz="2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hospitals.</a:t>
            </a:r>
          </a:p>
          <a:p>
            <a:pPr algn="just"/>
            <a:endParaRPr lang="en-IN" sz="2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en-IN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General allocation  policy (order of priority)</a:t>
            </a:r>
          </a:p>
          <a:p>
            <a:pPr algn="just"/>
            <a:r>
              <a:rPr lang="en-IN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State-----Region-----National------PIO-------Foreigner</a:t>
            </a:r>
          </a:p>
          <a:p>
            <a:endParaRPr lang="en-IN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09306744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15282"/>
          </a:xfrm>
        </p:spPr>
        <p:txBody>
          <a:bodyPr>
            <a:normAutofit/>
          </a:bodyPr>
          <a:lstStyle/>
          <a:p>
            <a:pPr algn="ctr"/>
            <a:r>
              <a:rPr lang="en-IN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 quickly the Organs need to be transplanted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35024589"/>
              </p:ext>
            </p:extLst>
          </p:nvPr>
        </p:nvGraphicFramePr>
        <p:xfrm>
          <a:off x="1787236" y="3068640"/>
          <a:ext cx="8052560" cy="2293069"/>
        </p:xfrm>
        <a:graphic>
          <a:graphicData uri="http://schemas.openxmlformats.org/drawingml/2006/table">
            <a:tbl>
              <a:tblPr/>
              <a:tblGrid>
                <a:gridCol w="25513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012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31547">
                <a:tc>
                  <a:txBody>
                    <a:bodyPr/>
                    <a:lstStyle/>
                    <a:p>
                      <a:pPr marL="76200" marR="0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400" b="0" dirty="0">
                          <a:solidFill>
                            <a:srgbClr val="002060"/>
                          </a:solidFill>
                          <a:effectLst/>
                          <a:latin typeface="Arial"/>
                        </a:rPr>
                        <a:t>Heart</a:t>
                      </a:r>
                      <a:endParaRPr lang="en-IN" sz="2400" b="0" dirty="0">
                        <a:solidFill>
                          <a:srgbClr val="002060"/>
                        </a:solidFill>
                        <a:effectLst/>
                        <a:latin typeface="inherit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9050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400" b="0" dirty="0">
                          <a:solidFill>
                            <a:srgbClr val="002060"/>
                          </a:solidFill>
                          <a:effectLst/>
                          <a:latin typeface="Arial"/>
                        </a:rPr>
                        <a:t>4-6 Hours</a:t>
                      </a:r>
                      <a:endParaRPr lang="en-IN" sz="2400" b="0" dirty="0">
                        <a:solidFill>
                          <a:srgbClr val="002060"/>
                        </a:solidFill>
                        <a:effectLst/>
                        <a:latin typeface="inherit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1547">
                <a:tc>
                  <a:txBody>
                    <a:bodyPr/>
                    <a:lstStyle/>
                    <a:p>
                      <a:pPr marL="76200" marR="0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400" b="0" dirty="0">
                          <a:solidFill>
                            <a:srgbClr val="002060"/>
                          </a:solidFill>
                          <a:effectLst/>
                          <a:latin typeface="Arial"/>
                        </a:rPr>
                        <a:t>Lungs</a:t>
                      </a:r>
                      <a:endParaRPr lang="en-IN" sz="2400" b="0" dirty="0">
                        <a:solidFill>
                          <a:srgbClr val="002060"/>
                        </a:solidFill>
                        <a:effectLst/>
                        <a:latin typeface="inherit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9050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400" b="0" dirty="0">
                          <a:solidFill>
                            <a:srgbClr val="002060"/>
                          </a:solidFill>
                          <a:effectLst/>
                          <a:latin typeface="Arial"/>
                        </a:rPr>
                        <a:t>4-8 Hours</a:t>
                      </a:r>
                      <a:endParaRPr lang="en-IN" sz="2400" b="0" dirty="0">
                        <a:solidFill>
                          <a:srgbClr val="002060"/>
                        </a:solidFill>
                        <a:effectLst/>
                        <a:latin typeface="inherit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6898">
                <a:tc>
                  <a:txBody>
                    <a:bodyPr/>
                    <a:lstStyle/>
                    <a:p>
                      <a:pPr marL="76200" marR="0" fontAlgn="base">
                        <a:lnSpc>
                          <a:spcPts val="136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400" b="0">
                          <a:solidFill>
                            <a:srgbClr val="002060"/>
                          </a:solidFill>
                          <a:effectLst/>
                          <a:latin typeface="Arial"/>
                        </a:rPr>
                        <a:t>Intestine</a:t>
                      </a:r>
                      <a:endParaRPr lang="en-IN" sz="2400" b="0">
                        <a:solidFill>
                          <a:srgbClr val="002060"/>
                        </a:solidFill>
                        <a:effectLst/>
                        <a:latin typeface="inherit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90500" marR="0" algn="ctr" fontAlgn="base">
                        <a:lnSpc>
                          <a:spcPts val="136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400" b="0" dirty="0">
                          <a:solidFill>
                            <a:srgbClr val="002060"/>
                          </a:solidFill>
                          <a:effectLst/>
                          <a:latin typeface="Arial"/>
                        </a:rPr>
                        <a:t>6-10 Hours</a:t>
                      </a:r>
                      <a:endParaRPr lang="en-IN" sz="2400" b="0" dirty="0">
                        <a:solidFill>
                          <a:srgbClr val="002060"/>
                        </a:solidFill>
                        <a:effectLst/>
                        <a:latin typeface="inherit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5351">
                <a:tc>
                  <a:txBody>
                    <a:bodyPr/>
                    <a:lstStyle/>
                    <a:p>
                      <a:pPr marL="76200" marR="0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400" b="0">
                          <a:solidFill>
                            <a:srgbClr val="002060"/>
                          </a:solidFill>
                          <a:effectLst/>
                          <a:latin typeface="Arial"/>
                        </a:rPr>
                        <a:t>Liver</a:t>
                      </a:r>
                      <a:endParaRPr lang="en-IN" sz="2400" b="0">
                        <a:solidFill>
                          <a:srgbClr val="002060"/>
                        </a:solidFill>
                        <a:effectLst/>
                        <a:latin typeface="inherit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9050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400" b="0" dirty="0">
                          <a:solidFill>
                            <a:srgbClr val="002060"/>
                          </a:solidFill>
                          <a:effectLst/>
                          <a:latin typeface="Arial"/>
                        </a:rPr>
                        <a:t>12-15 Hours</a:t>
                      </a:r>
                      <a:endParaRPr lang="en-IN" sz="2400" b="0" dirty="0">
                        <a:solidFill>
                          <a:srgbClr val="002060"/>
                        </a:solidFill>
                        <a:effectLst/>
                        <a:latin typeface="inherit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9364">
                <a:tc>
                  <a:txBody>
                    <a:bodyPr/>
                    <a:lstStyle/>
                    <a:p>
                      <a:pPr marL="76200" marR="0" fontAlgn="base">
                        <a:lnSpc>
                          <a:spcPts val="136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400" b="0">
                          <a:solidFill>
                            <a:srgbClr val="002060"/>
                          </a:solidFill>
                          <a:effectLst/>
                          <a:latin typeface="Arial"/>
                        </a:rPr>
                        <a:t>Pancreas</a:t>
                      </a:r>
                      <a:endParaRPr lang="en-IN" sz="2400" b="0">
                        <a:solidFill>
                          <a:srgbClr val="002060"/>
                        </a:solidFill>
                        <a:effectLst/>
                        <a:latin typeface="inherit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90500" marR="0" algn="ctr" fontAlgn="base">
                        <a:lnSpc>
                          <a:spcPts val="136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400" b="0" dirty="0">
                          <a:solidFill>
                            <a:srgbClr val="002060"/>
                          </a:solidFill>
                          <a:effectLst/>
                          <a:latin typeface="Arial"/>
                        </a:rPr>
                        <a:t>12-24 Hours</a:t>
                      </a:r>
                      <a:endParaRPr lang="en-IN" sz="2400" b="0" dirty="0">
                        <a:solidFill>
                          <a:srgbClr val="002060"/>
                        </a:solidFill>
                        <a:effectLst/>
                        <a:latin typeface="inherit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9936">
                <a:tc>
                  <a:txBody>
                    <a:bodyPr/>
                    <a:lstStyle/>
                    <a:p>
                      <a:pPr marL="76200" marR="0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400" b="0">
                          <a:solidFill>
                            <a:srgbClr val="002060"/>
                          </a:solidFill>
                          <a:effectLst/>
                          <a:latin typeface="Arial"/>
                        </a:rPr>
                        <a:t>Kidneys</a:t>
                      </a:r>
                      <a:endParaRPr lang="en-IN" sz="2400" b="0">
                        <a:solidFill>
                          <a:srgbClr val="002060"/>
                        </a:solidFill>
                        <a:effectLst/>
                        <a:latin typeface="inherit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90500" marR="0"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2400" b="0" dirty="0">
                          <a:solidFill>
                            <a:srgbClr val="002060"/>
                          </a:solidFill>
                          <a:effectLst/>
                          <a:latin typeface="Arial"/>
                        </a:rPr>
                        <a:t>24-48 Hours</a:t>
                      </a:r>
                      <a:endParaRPr lang="en-IN" sz="2400" b="0" dirty="0">
                        <a:solidFill>
                          <a:srgbClr val="002060"/>
                        </a:solidFill>
                        <a:effectLst/>
                        <a:latin typeface="inherit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6410" name="Rectangle 1"/>
          <p:cNvSpPr>
            <a:spLocks noChangeArrowheads="1"/>
          </p:cNvSpPr>
          <p:nvPr/>
        </p:nvSpPr>
        <p:spPr bwMode="auto">
          <a:xfrm>
            <a:off x="964275" y="872491"/>
            <a:ext cx="9900459" cy="19697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eaLnBrk="0" hangingPunct="0"/>
            <a:endParaRPr lang="en-GB" altLang="en-US" sz="2800" dirty="0">
              <a:solidFill>
                <a:srgbClr val="000000"/>
              </a:solidFill>
              <a:cs typeface="Arial" pitchFamily="34" charset="0"/>
            </a:endParaRPr>
          </a:p>
          <a:p>
            <a:pPr eaLnBrk="0" hangingPunct="0"/>
            <a:endParaRPr lang="en-GB" altLang="en-US" sz="2800" dirty="0">
              <a:solidFill>
                <a:srgbClr val="000000"/>
              </a:solidFill>
              <a:cs typeface="Arial" pitchFamily="34" charset="0"/>
            </a:endParaRPr>
          </a:p>
          <a:p>
            <a:pPr lvl="1" eaLnBrk="0" hangingPunct="0"/>
            <a:r>
              <a:rPr lang="en-GB" altLang="en-US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 soon as possible. </a:t>
            </a:r>
          </a:p>
          <a:p>
            <a:pPr lvl="1" eaLnBrk="0" hangingPunct="0"/>
            <a:r>
              <a:rPr lang="en-GB" altLang="en-US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Different organs can be transplanted within </a:t>
            </a:r>
            <a:r>
              <a:rPr lang="en-GB" altLang="en-US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time </a:t>
            </a:r>
            <a:r>
              <a:rPr lang="en-GB" altLang="en-US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frame as </a:t>
            </a:r>
            <a:r>
              <a:rPr lang="en-GB" altLang="en-US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below</a:t>
            </a:r>
            <a:r>
              <a:rPr lang="en-GB" altLang="en-US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lvl="1" eaLnBrk="0" hangingPunct="0"/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7406283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3127"/>
            <a:ext cx="10515600" cy="773085"/>
          </a:xfrm>
        </p:spPr>
        <p:txBody>
          <a:bodyPr>
            <a:normAutofit/>
          </a:bodyPr>
          <a:lstStyle/>
          <a:p>
            <a:pPr algn="ctr"/>
            <a:r>
              <a:rPr lang="en-IN" sz="2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Key actions for States</a:t>
            </a:r>
            <a:endParaRPr lang="en-IN" sz="28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1644" y="972588"/>
            <a:ext cx="10498974" cy="5580611"/>
          </a:xfrm>
        </p:spPr>
        <p:txBody>
          <a:bodyPr>
            <a:normAutofit/>
          </a:bodyPr>
          <a:lstStyle/>
          <a:p>
            <a:pPr algn="just"/>
            <a:r>
              <a:rPr lang="en-IN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Adopt </a:t>
            </a:r>
            <a:r>
              <a:rPr lang="en-IN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THOA (amendment Act 2011</a:t>
            </a:r>
            <a:r>
              <a:rPr lang="en-IN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algn="just"/>
            <a:endParaRPr lang="en-IN" sz="2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IN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Establish State Networking Organization (SOTTO) in a State medical college (preferably a transplant or a retrieval centre</a:t>
            </a:r>
            <a:r>
              <a:rPr lang="en-IN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): </a:t>
            </a:r>
            <a:r>
              <a:rPr lang="en-IN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Secure funds from </a:t>
            </a:r>
            <a:r>
              <a:rPr lang="en-IN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GoI</a:t>
            </a:r>
            <a:r>
              <a:rPr lang="en-IN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endParaRPr lang="en-IN" sz="2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IN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Establish </a:t>
            </a:r>
            <a:r>
              <a:rPr lang="en-IN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register Retrieval </a:t>
            </a:r>
            <a:r>
              <a:rPr lang="en-IN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centres especially all Trauma </a:t>
            </a:r>
            <a:r>
              <a:rPr lang="en-IN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centres.</a:t>
            </a:r>
          </a:p>
          <a:p>
            <a:pPr algn="just"/>
            <a:endParaRPr lang="en-IN" sz="2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IN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Link </a:t>
            </a:r>
            <a:r>
              <a:rPr lang="en-IN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 with SOTTO</a:t>
            </a:r>
            <a:r>
              <a:rPr lang="en-IN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 ROTTO </a:t>
            </a:r>
            <a:r>
              <a:rPr lang="en-IN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NOTTO through online </a:t>
            </a:r>
            <a:r>
              <a:rPr lang="en-IN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networking.</a:t>
            </a:r>
          </a:p>
          <a:p>
            <a:pPr algn="just"/>
            <a:endParaRPr lang="en-IN" sz="2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IN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Provision </a:t>
            </a:r>
            <a:r>
              <a:rPr lang="en-IN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Transplant Coordinator in all Retrieval and </a:t>
            </a:r>
            <a:r>
              <a:rPr lang="en-IN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Transplant </a:t>
            </a:r>
            <a:r>
              <a:rPr lang="en-IN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hospitals for counselling and encouraging family of deceased person to motivate them for organ donation. </a:t>
            </a:r>
            <a:endParaRPr lang="en-IN" sz="24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IN" sz="2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061866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4800" b="1" dirty="0" smtClean="0"/>
          </a:p>
          <a:p>
            <a:pPr marL="0" indent="0" algn="ctr">
              <a:buNone/>
            </a:pPr>
            <a:r>
              <a:rPr lang="en-US" sz="4800" b="1" dirty="0" smtClean="0">
                <a:solidFill>
                  <a:srgbClr val="C00000"/>
                </a:solidFill>
              </a:rPr>
              <a:t>Thank You</a:t>
            </a:r>
            <a:endParaRPr lang="en-IN" sz="48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85094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24691"/>
            <a:ext cx="10515600" cy="1743298"/>
          </a:xfrm>
        </p:spPr>
        <p:txBody>
          <a:bodyPr>
            <a:normAutofit/>
          </a:bodyPr>
          <a:lstStyle/>
          <a:p>
            <a:pPr algn="ctr"/>
            <a:r>
              <a:rPr lang="en-IN" sz="28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Sugam</a:t>
            </a:r>
            <a:r>
              <a:rPr lang="en-IN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Status of </a:t>
            </a:r>
            <a:r>
              <a:rPr lang="en-IN" sz="2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implementation</a:t>
            </a:r>
            <a:r>
              <a:rPr lang="en-IN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IN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IN" sz="28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4073" y="1867989"/>
            <a:ext cx="10979727" cy="4308974"/>
          </a:xfrm>
        </p:spPr>
        <p:txBody>
          <a:bodyPr/>
          <a:lstStyle/>
          <a:p>
            <a:pPr marL="0" indent="0" algn="just">
              <a:spcBef>
                <a:spcPts val="0"/>
              </a:spcBef>
              <a:buNone/>
            </a:pPr>
            <a:r>
              <a:rPr lang="en-IN" dirty="0">
                <a:solidFill>
                  <a:srgbClr val="002060"/>
                </a:solidFill>
              </a:rPr>
              <a:t>In compliance to GS</a:t>
            </a:r>
            <a:r>
              <a:rPr lang="x-none" dirty="0">
                <a:solidFill>
                  <a:srgbClr val="002060"/>
                </a:solidFill>
              </a:rPr>
              <a:t>R 80 (</a:t>
            </a:r>
            <a:r>
              <a:rPr lang="en-IN" dirty="0">
                <a:solidFill>
                  <a:srgbClr val="002060"/>
                </a:solidFill>
              </a:rPr>
              <a:t>E</a:t>
            </a:r>
            <a:r>
              <a:rPr lang="x-none" dirty="0">
                <a:solidFill>
                  <a:srgbClr val="002060"/>
                </a:solidFill>
              </a:rPr>
              <a:t>)</a:t>
            </a:r>
            <a:r>
              <a:rPr lang="en-IN" dirty="0">
                <a:solidFill>
                  <a:srgbClr val="002060"/>
                </a:solidFill>
              </a:rPr>
              <a:t> dated </a:t>
            </a:r>
            <a:r>
              <a:rPr lang="en-IN" dirty="0" smtClean="0">
                <a:solidFill>
                  <a:srgbClr val="002060"/>
                </a:solidFill>
              </a:rPr>
              <a:t>10.01.2019 manufacturers were required to upload information of licenses granted on </a:t>
            </a:r>
            <a:r>
              <a:rPr lang="en-IN" dirty="0">
                <a:solidFill>
                  <a:srgbClr val="002060"/>
                </a:solidFill>
              </a:rPr>
              <a:t>the </a:t>
            </a:r>
            <a:r>
              <a:rPr lang="en-IN" dirty="0" err="1">
                <a:solidFill>
                  <a:srgbClr val="002060"/>
                </a:solidFill>
              </a:rPr>
              <a:t>Sugam</a:t>
            </a:r>
            <a:r>
              <a:rPr lang="en-IN" dirty="0">
                <a:solidFill>
                  <a:srgbClr val="002060"/>
                </a:solidFill>
              </a:rPr>
              <a:t> portal. </a:t>
            </a:r>
          </a:p>
          <a:p>
            <a:pPr marL="0" indent="0" algn="just">
              <a:spcBef>
                <a:spcPts val="0"/>
              </a:spcBef>
              <a:buNone/>
            </a:pPr>
            <a:endParaRPr lang="en-US" dirty="0" smtClean="0">
              <a:solidFill>
                <a:srgbClr val="002060"/>
              </a:solidFill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en-US" dirty="0" smtClean="0">
                <a:solidFill>
                  <a:srgbClr val="002060"/>
                </a:solidFill>
              </a:rPr>
              <a:t>Large number of units are yet to upload their data.</a:t>
            </a:r>
          </a:p>
          <a:p>
            <a:pPr marL="0" indent="0" algn="just">
              <a:spcBef>
                <a:spcPts val="0"/>
              </a:spcBef>
              <a:buNone/>
            </a:pPr>
            <a:endParaRPr lang="en-US" dirty="0">
              <a:solidFill>
                <a:srgbClr val="002060"/>
              </a:solidFill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en-US" dirty="0">
                <a:solidFill>
                  <a:srgbClr val="002060"/>
                </a:solidFill>
              </a:rPr>
              <a:t>State Drug Controller was required to verify the same</a:t>
            </a:r>
            <a:r>
              <a:rPr lang="en-US" dirty="0" smtClean="0">
                <a:solidFill>
                  <a:srgbClr val="002060"/>
                </a:solidFill>
              </a:rPr>
              <a:t>. Yet to be done.</a:t>
            </a:r>
          </a:p>
          <a:p>
            <a:pPr marL="0" indent="0" algn="just">
              <a:spcBef>
                <a:spcPts val="0"/>
              </a:spcBef>
              <a:buNone/>
            </a:pPr>
            <a:endParaRPr lang="en-US" dirty="0">
              <a:solidFill>
                <a:srgbClr val="002060"/>
              </a:solidFill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en-IN" sz="2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Out of more than 33500 licenses issued, just 2200 have been uploaded in last 9 months (Appx 6.5%).</a:t>
            </a:r>
            <a:endParaRPr lang="en-IN" sz="24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en-US" sz="2400" dirty="0" smtClean="0">
              <a:solidFill>
                <a:srgbClr val="002060"/>
              </a:solidFill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en-US" dirty="0">
              <a:solidFill>
                <a:srgbClr val="002060"/>
              </a:solidFill>
            </a:endParaRPr>
          </a:p>
          <a:p>
            <a:pPr marL="0" indent="0" algn="just">
              <a:buNone/>
            </a:pPr>
            <a:endParaRPr lang="en-US" dirty="0" smtClean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70082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03512" y="142851"/>
            <a:ext cx="8496944" cy="1189559"/>
          </a:xfrm>
        </p:spPr>
        <p:txBody>
          <a:bodyPr>
            <a:noAutofit/>
          </a:bodyPr>
          <a:lstStyle/>
          <a:p>
            <a:r>
              <a:rPr lang="en-IN" sz="2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ASR Hip Implant of J&amp;J- compensation issue</a:t>
            </a:r>
            <a:endParaRPr lang="en-IN" sz="28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F79DB-C7E8-47B1-B4D7-6D75B10F205F}" type="slidenum">
              <a:rPr lang="en-IN" smtClean="0"/>
              <a:pPr/>
              <a:t>5</a:t>
            </a:fld>
            <a:endParaRPr lang="en-IN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613954" y="1332410"/>
            <a:ext cx="10567852" cy="466607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514350" indent="-514350" algn="just">
              <a:buFont typeface="Arial" pitchFamily="34" charset="0"/>
              <a:buChar char="•"/>
            </a:pPr>
            <a:r>
              <a:rPr lang="en-IN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Central </a:t>
            </a:r>
            <a:r>
              <a:rPr lang="en-IN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Expert Committee </a:t>
            </a:r>
            <a:r>
              <a:rPr lang="en-IN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constituted </a:t>
            </a:r>
            <a:r>
              <a:rPr lang="en-IN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determine the quantum of </a:t>
            </a:r>
            <a:r>
              <a:rPr lang="en-IN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compensation.</a:t>
            </a:r>
            <a:endParaRPr lang="en-IN" sz="2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 algn="just"/>
            <a:endParaRPr lang="en-IN" sz="2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 algn="just">
              <a:buFont typeface="Arial" pitchFamily="34" charset="0"/>
              <a:buChar char="•"/>
            </a:pPr>
            <a:r>
              <a:rPr lang="en-IN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States and UTs were required to form State Level </a:t>
            </a:r>
            <a:r>
              <a:rPr lang="en-IN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Committees (03 states). </a:t>
            </a:r>
            <a:endParaRPr lang="en-IN" sz="2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 algn="just">
              <a:buFont typeface="Arial" pitchFamily="34" charset="0"/>
              <a:buChar char="•"/>
            </a:pPr>
            <a:endParaRPr lang="en-IN" sz="2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 algn="just">
              <a:buFont typeface="Arial" pitchFamily="34" charset="0"/>
              <a:buChar char="•"/>
            </a:pPr>
            <a:r>
              <a:rPr lang="en-IN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Report </a:t>
            </a:r>
            <a:r>
              <a:rPr lang="en-IN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the individual </a:t>
            </a:r>
            <a:r>
              <a:rPr lang="en-IN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</a:t>
            </a:r>
            <a:r>
              <a:rPr lang="en-IN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 submitted by the State Level Committees to the Central Expert Committee. </a:t>
            </a:r>
          </a:p>
          <a:p>
            <a:pPr marL="514350" indent="-514350" algn="just">
              <a:buFont typeface="Arial" pitchFamily="34" charset="0"/>
              <a:buChar char="•"/>
            </a:pPr>
            <a:endParaRPr lang="en-IN" sz="2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 algn="just">
              <a:buFont typeface="Arial" pitchFamily="34" charset="0"/>
              <a:buChar char="•"/>
            </a:pPr>
            <a:r>
              <a:rPr lang="en-IN" sz="2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Major issue: Delay in securing disability certificate. </a:t>
            </a:r>
            <a:endParaRPr lang="en-IN" sz="24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Arial" pitchFamily="34" charset="0"/>
              <a:buChar char="•"/>
            </a:pPr>
            <a:endParaRPr lang="en-IN" sz="2000" b="1" dirty="0">
              <a:solidFill>
                <a:srgbClr val="0000CC"/>
              </a:solidFill>
            </a:endParaRPr>
          </a:p>
          <a:p>
            <a:pPr marL="342900" indent="-342900" algn="just">
              <a:spcBef>
                <a:spcPct val="20000"/>
              </a:spcBef>
              <a:buFont typeface="Arial" pitchFamily="34" charset="0"/>
              <a:buChar char="•"/>
            </a:pPr>
            <a:endParaRPr lang="en-US" dirty="0">
              <a:solidFill>
                <a:srgbClr val="0000CC"/>
              </a:solidFill>
            </a:endParaRPr>
          </a:p>
          <a:p>
            <a:pPr marL="342900" indent="-342900" algn="just">
              <a:spcBef>
                <a:spcPct val="20000"/>
              </a:spcBef>
              <a:buFont typeface="Arial" pitchFamily="34" charset="0"/>
              <a:buChar char="•"/>
            </a:pPr>
            <a:endParaRPr lang="en-IN" dirty="0">
              <a:solidFill>
                <a:srgbClr val="0000CC"/>
              </a:solidFill>
            </a:endParaRPr>
          </a:p>
          <a:p>
            <a:pPr marL="342900" indent="-342900" algn="just">
              <a:spcBef>
                <a:spcPct val="20000"/>
              </a:spcBef>
              <a:buFont typeface="Arial" pitchFamily="34" charset="0"/>
              <a:buChar char="•"/>
            </a:pPr>
            <a:endParaRPr lang="en-US" dirty="0">
              <a:solidFill>
                <a:srgbClr val="0000CC"/>
              </a:solidFill>
            </a:endParaRPr>
          </a:p>
          <a:p>
            <a:pPr marL="342900" indent="-342900" algn="just">
              <a:spcBef>
                <a:spcPct val="20000"/>
              </a:spcBef>
              <a:buFont typeface="Arial" pitchFamily="34" charset="0"/>
              <a:buChar char="•"/>
            </a:pPr>
            <a:endParaRPr lang="en-IN" dirty="0">
              <a:solidFill>
                <a:srgbClr val="0000CC"/>
              </a:solidFill>
            </a:endParaRPr>
          </a:p>
          <a:p>
            <a:pPr marL="342900" indent="-342900" algn="just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IN" sz="2800" dirty="0">
              <a:solidFill>
                <a:srgbClr val="0000CC"/>
              </a:solidFill>
            </a:endParaRPr>
          </a:p>
          <a:p>
            <a:pPr marL="342900" indent="-342900" algn="just">
              <a:lnSpc>
                <a:spcPct val="160000"/>
              </a:lnSpc>
              <a:spcBef>
                <a:spcPct val="20000"/>
              </a:spcBef>
              <a:defRPr/>
            </a:pPr>
            <a:endParaRPr lang="en-IN" sz="2800" dirty="0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8740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9956" y="365125"/>
            <a:ext cx="10663844" cy="1325563"/>
          </a:xfrm>
        </p:spPr>
        <p:txBody>
          <a:bodyPr>
            <a:noAutofit/>
          </a:bodyPr>
          <a:lstStyle/>
          <a:p>
            <a:pPr algn="ctr"/>
            <a:r>
              <a:rPr lang="en-US" sz="2800" b="1" dirty="0">
                <a:solidFill>
                  <a:srgbClr val="C00000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Scheme of “Strengthening States Drug Regulatory System” </a:t>
            </a:r>
            <a:br>
              <a:rPr lang="en-US" sz="2800" b="1" dirty="0">
                <a:solidFill>
                  <a:srgbClr val="C00000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</a:br>
            <a:r>
              <a:rPr lang="en-US" sz="2800" b="1" dirty="0">
                <a:solidFill>
                  <a:srgbClr val="C00000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in the Country</a:t>
            </a:r>
            <a:r>
              <a:rPr lang="en-US" altLang="en-US" sz="2800" b="1" dirty="0">
                <a:solidFill>
                  <a:srgbClr val="C0000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/>
            </a:r>
            <a:br>
              <a:rPr lang="en-US" altLang="en-US" sz="2800" b="1" dirty="0">
                <a:solidFill>
                  <a:srgbClr val="C0000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</a:br>
            <a:endParaRPr lang="en-IN" sz="28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23851"/>
            <a:ext cx="10515600" cy="4753112"/>
          </a:xfrm>
        </p:spPr>
        <p:txBody>
          <a:bodyPr>
            <a:normAutofit fontScale="25000" lnSpcReduction="20000"/>
          </a:bodyPr>
          <a:lstStyle/>
          <a:p>
            <a:pPr algn="just">
              <a:defRPr/>
            </a:pPr>
            <a:r>
              <a:rPr lang="en-US" altLang="en-US" sz="9600" dirty="0">
                <a:solidFill>
                  <a:srgbClr val="00206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CCEA, </a:t>
            </a:r>
            <a:r>
              <a:rPr lang="en-US" altLang="en-US" sz="9600" dirty="0" smtClean="0">
                <a:solidFill>
                  <a:srgbClr val="00206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on </a:t>
            </a:r>
            <a:r>
              <a:rPr lang="en-US" altLang="en-US" sz="9600" dirty="0">
                <a:solidFill>
                  <a:srgbClr val="00206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12.08.2015, approved this Scheme </a:t>
            </a:r>
            <a:r>
              <a:rPr lang="en-US" altLang="en-US" sz="9600" dirty="0" smtClean="0">
                <a:solidFill>
                  <a:srgbClr val="00206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with </a:t>
            </a:r>
            <a:r>
              <a:rPr lang="en-US" altLang="en-US" sz="9600" dirty="0">
                <a:solidFill>
                  <a:srgbClr val="00206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an outlay of </a:t>
            </a:r>
            <a:r>
              <a:rPr lang="en-US" altLang="en-US" sz="9600" dirty="0" err="1">
                <a:solidFill>
                  <a:srgbClr val="00206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Rs</a:t>
            </a:r>
            <a:r>
              <a:rPr lang="en-US" altLang="en-US" sz="9600" dirty="0">
                <a:solidFill>
                  <a:srgbClr val="00206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. 850 crore.</a:t>
            </a:r>
          </a:p>
          <a:p>
            <a:pPr marL="285750" indent="-285750" algn="just">
              <a:buFont typeface="Wingdings" panose="05000000000000000000" pitchFamily="2" charset="2"/>
              <a:buChar char="q"/>
              <a:defRPr/>
            </a:pPr>
            <a:endParaRPr lang="en-US" altLang="en-US" sz="9600" dirty="0">
              <a:solidFill>
                <a:srgbClr val="002060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algn="just">
              <a:defRPr/>
            </a:pPr>
            <a:r>
              <a:rPr lang="en-US" altLang="en-US" sz="9600" dirty="0" err="1" smtClean="0">
                <a:solidFill>
                  <a:srgbClr val="00206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Upto</a:t>
            </a:r>
            <a:r>
              <a:rPr lang="en-US" altLang="en-US" sz="9600" dirty="0" smtClean="0">
                <a:solidFill>
                  <a:srgbClr val="00206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2019-20.</a:t>
            </a:r>
            <a:endParaRPr lang="en-US" altLang="en-US" sz="9600" dirty="0">
              <a:solidFill>
                <a:srgbClr val="002060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algn="just">
              <a:defRPr/>
            </a:pPr>
            <a:endParaRPr lang="en-US" altLang="en-US" sz="9600" dirty="0">
              <a:solidFill>
                <a:srgbClr val="002060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algn="just">
              <a:defRPr/>
            </a:pPr>
            <a:r>
              <a:rPr lang="en-US" altLang="en-US" sz="9600" b="1" dirty="0">
                <a:solidFill>
                  <a:srgbClr val="00206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Approved BE 2019-20 </a:t>
            </a:r>
            <a:r>
              <a:rPr lang="en-US" altLang="en-US" sz="9600" b="1" dirty="0" smtClean="0">
                <a:solidFill>
                  <a:srgbClr val="00206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is </a:t>
            </a:r>
            <a:r>
              <a:rPr lang="en-US" altLang="en-US" sz="9600" b="1" dirty="0" err="1" smtClean="0">
                <a:solidFill>
                  <a:srgbClr val="00206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Rs</a:t>
            </a:r>
            <a:r>
              <a:rPr lang="en-US" altLang="en-US" sz="9600" b="1" dirty="0">
                <a:solidFill>
                  <a:srgbClr val="00206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. 206 crore</a:t>
            </a:r>
            <a:r>
              <a:rPr lang="en-US" altLang="en-US" sz="9600" b="1" dirty="0" smtClean="0">
                <a:solidFill>
                  <a:srgbClr val="00206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just">
              <a:buNone/>
              <a:defRPr/>
            </a:pPr>
            <a:endParaRPr lang="en-US" altLang="en-US" sz="9600" b="1" dirty="0">
              <a:solidFill>
                <a:srgbClr val="002060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  <a:defRPr/>
            </a:pPr>
            <a:r>
              <a:rPr lang="en-IN" sz="9600" b="1" dirty="0">
                <a:solidFill>
                  <a:srgbClr val="C0000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Third Party evaluation of the </a:t>
            </a:r>
            <a:r>
              <a:rPr lang="en-IN" sz="9600" b="1" dirty="0" smtClean="0">
                <a:solidFill>
                  <a:srgbClr val="C0000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scheme.</a:t>
            </a:r>
          </a:p>
          <a:p>
            <a:pPr marL="0" indent="0" algn="just">
              <a:buNone/>
              <a:defRPr/>
            </a:pPr>
            <a:endParaRPr lang="en-IN" sz="9600" b="1" dirty="0" smtClean="0">
              <a:solidFill>
                <a:srgbClr val="C00000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0"/>
              </a:spcBef>
              <a:spcAft>
                <a:spcPts val="1200"/>
              </a:spcAft>
              <a:defRPr/>
            </a:pPr>
            <a:r>
              <a:rPr lang="en-IN" sz="9600" dirty="0">
                <a:solidFill>
                  <a:srgbClr val="00206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An agency is being </a:t>
            </a:r>
            <a:r>
              <a:rPr lang="en-IN" sz="9600" dirty="0" smtClean="0">
                <a:solidFill>
                  <a:srgbClr val="00206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engaged for this. </a:t>
            </a:r>
            <a:r>
              <a:rPr lang="en-US" sz="9600" dirty="0" smtClean="0">
                <a:solidFill>
                  <a:srgbClr val="00206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The </a:t>
            </a:r>
            <a:r>
              <a:rPr lang="en-US" sz="9600" dirty="0">
                <a:solidFill>
                  <a:srgbClr val="00206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Agency will be visiting the states to verify the utilization of fund and the impact </a:t>
            </a:r>
            <a:r>
              <a:rPr lang="en-US" sz="9600" dirty="0" smtClean="0">
                <a:solidFill>
                  <a:srgbClr val="00206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on </a:t>
            </a:r>
            <a:r>
              <a:rPr lang="en-US" sz="9600" dirty="0">
                <a:solidFill>
                  <a:srgbClr val="00206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Drug Regulatory system.</a:t>
            </a:r>
          </a:p>
          <a:p>
            <a:pPr marL="285750" indent="-285750" algn="just">
              <a:buFont typeface="Wingdings" panose="05000000000000000000" pitchFamily="2" charset="2"/>
              <a:buChar char="q"/>
              <a:defRPr/>
            </a:pPr>
            <a:endParaRPr lang="en-US" sz="9600" dirty="0">
              <a:solidFill>
                <a:srgbClr val="002060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algn="just">
              <a:defRPr/>
            </a:pPr>
            <a:r>
              <a:rPr lang="en-US" sz="9600" dirty="0">
                <a:solidFill>
                  <a:srgbClr val="00206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The exercise is to be completed by 31</a:t>
            </a:r>
            <a:r>
              <a:rPr lang="en-US" sz="9600" baseline="30000" dirty="0">
                <a:solidFill>
                  <a:srgbClr val="00206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st</a:t>
            </a:r>
            <a:r>
              <a:rPr lang="en-US" sz="9600" dirty="0">
                <a:solidFill>
                  <a:srgbClr val="00206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December, 2019.</a:t>
            </a:r>
            <a:endParaRPr lang="en-IN" sz="9600" dirty="0">
              <a:solidFill>
                <a:srgbClr val="002060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  <a:defRPr/>
            </a:pPr>
            <a:endParaRPr lang="en-IN" sz="2400" b="1" dirty="0" smtClean="0">
              <a:solidFill>
                <a:srgbClr val="C00000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  <a:defRPr/>
            </a:pPr>
            <a:r>
              <a:rPr lang="en-IN" sz="2400" b="1" dirty="0" smtClean="0">
                <a:solidFill>
                  <a:srgbClr val="C0000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/>
            </a:r>
            <a:br>
              <a:rPr lang="en-IN" sz="2400" b="1" dirty="0" smtClean="0">
                <a:solidFill>
                  <a:srgbClr val="C0000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</a:br>
            <a:r>
              <a:rPr lang="en-IN" b="1" dirty="0" smtClean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/>
            </a:r>
            <a:br>
              <a:rPr lang="en-IN" b="1" dirty="0" smtClean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</a:br>
            <a:endParaRPr lang="en-US" altLang="en-US" sz="2400" b="1" dirty="0" smtClean="0">
              <a:solidFill>
                <a:srgbClr val="002060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2379487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11829984"/>
              </p:ext>
            </p:extLst>
          </p:nvPr>
        </p:nvGraphicFramePr>
        <p:xfrm>
          <a:off x="390698" y="650240"/>
          <a:ext cx="11488189" cy="55925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89210">
                  <a:extLst>
                    <a:ext uri="{9D8B030D-6E8A-4147-A177-3AD203B41FA5}">
                      <a16:colId xmlns:a16="http://schemas.microsoft.com/office/drawing/2014/main" val="1640561190"/>
                    </a:ext>
                  </a:extLst>
                </a:gridCol>
                <a:gridCol w="4148512">
                  <a:extLst>
                    <a:ext uri="{9D8B030D-6E8A-4147-A177-3AD203B41FA5}">
                      <a16:colId xmlns:a16="http://schemas.microsoft.com/office/drawing/2014/main" val="2308227008"/>
                    </a:ext>
                  </a:extLst>
                </a:gridCol>
                <a:gridCol w="5850467">
                  <a:extLst>
                    <a:ext uri="{9D8B030D-6E8A-4147-A177-3AD203B41FA5}">
                      <a16:colId xmlns:a16="http://schemas.microsoft.com/office/drawing/2014/main" val="1643197683"/>
                    </a:ext>
                  </a:extLst>
                </a:gridCol>
              </a:tblGrid>
              <a:tr h="437213">
                <a:tc>
                  <a:txBody>
                    <a:bodyPr/>
                    <a:lstStyle/>
                    <a:p>
                      <a:r>
                        <a:rPr lang="en-IN" sz="2400" dirty="0" err="1" smtClean="0"/>
                        <a:t>S.No</a:t>
                      </a:r>
                      <a:r>
                        <a:rPr lang="en-IN" sz="2400" dirty="0" smtClean="0"/>
                        <a:t>.</a:t>
                      </a:r>
                      <a:endParaRPr lang="en-IN" sz="2400" dirty="0"/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r>
                        <a:rPr lang="en-IN" sz="2400" dirty="0" smtClean="0"/>
                        <a:t>Name of States</a:t>
                      </a:r>
                      <a:endParaRPr lang="en-IN" sz="2400" dirty="0"/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r>
                        <a:rPr lang="en-IN" sz="2400" dirty="0" smtClean="0"/>
                        <a:t>Indicative Amount (</a:t>
                      </a:r>
                      <a:r>
                        <a:rPr lang="en-IN" sz="2400" dirty="0" err="1" smtClean="0"/>
                        <a:t>Rs</a:t>
                      </a:r>
                      <a:r>
                        <a:rPr lang="en-IN" sz="2400" dirty="0" smtClean="0"/>
                        <a:t>. in crore)</a:t>
                      </a:r>
                      <a:endParaRPr lang="en-IN" sz="2400" dirty="0"/>
                    </a:p>
                  </a:txBody>
                  <a:tcPr marT="45713" marB="45713"/>
                </a:tc>
                <a:extLst>
                  <a:ext uri="{0D108BD9-81ED-4DB2-BD59-A6C34878D82A}">
                    <a16:rowId xmlns:a16="http://schemas.microsoft.com/office/drawing/2014/main" val="4180230824"/>
                  </a:ext>
                </a:extLst>
              </a:tr>
              <a:tr h="437213">
                <a:tc>
                  <a:txBody>
                    <a:bodyPr/>
                    <a:lstStyle/>
                    <a:p>
                      <a:pPr algn="ctr"/>
                      <a:r>
                        <a:rPr lang="en-IN" sz="2400" dirty="0" smtClean="0"/>
                        <a:t>1.</a:t>
                      </a:r>
                      <a:endParaRPr lang="en-IN" sz="2400" dirty="0"/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dirty="0" smtClean="0">
                          <a:solidFill>
                            <a:srgbClr val="C00000"/>
                          </a:solidFill>
                        </a:rPr>
                        <a:t>West Bengal</a:t>
                      </a:r>
                      <a:endParaRPr lang="en-IN" sz="2400" dirty="0">
                        <a:solidFill>
                          <a:srgbClr val="C00000"/>
                        </a:solidFill>
                      </a:endParaRPr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dirty="0" smtClean="0"/>
                        <a:t>67.00</a:t>
                      </a:r>
                      <a:endParaRPr lang="en-IN" sz="2400" dirty="0"/>
                    </a:p>
                  </a:txBody>
                  <a:tcPr marT="45713" marB="45713"/>
                </a:tc>
                <a:extLst>
                  <a:ext uri="{0D108BD9-81ED-4DB2-BD59-A6C34878D82A}">
                    <a16:rowId xmlns:a16="http://schemas.microsoft.com/office/drawing/2014/main" val="1439347575"/>
                  </a:ext>
                </a:extLst>
              </a:tr>
              <a:tr h="437213">
                <a:tc>
                  <a:txBody>
                    <a:bodyPr/>
                    <a:lstStyle/>
                    <a:p>
                      <a:pPr algn="ctr"/>
                      <a:r>
                        <a:rPr lang="en-IN" sz="2400" dirty="0" smtClean="0"/>
                        <a:t>2.</a:t>
                      </a:r>
                      <a:endParaRPr lang="en-IN" sz="2400" dirty="0"/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dirty="0" smtClean="0">
                          <a:solidFill>
                            <a:srgbClr val="C00000"/>
                          </a:solidFill>
                        </a:rPr>
                        <a:t>Chhattisgarh</a:t>
                      </a:r>
                      <a:endParaRPr lang="en-IN" sz="2400" dirty="0">
                        <a:solidFill>
                          <a:srgbClr val="C00000"/>
                        </a:solidFill>
                      </a:endParaRPr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dirty="0" smtClean="0"/>
                        <a:t>13.00</a:t>
                      </a:r>
                      <a:endParaRPr lang="en-IN" sz="2400" dirty="0"/>
                    </a:p>
                  </a:txBody>
                  <a:tcPr marT="45713" marB="45713"/>
                </a:tc>
                <a:extLst>
                  <a:ext uri="{0D108BD9-81ED-4DB2-BD59-A6C34878D82A}">
                    <a16:rowId xmlns:a16="http://schemas.microsoft.com/office/drawing/2014/main" val="1431331018"/>
                  </a:ext>
                </a:extLst>
              </a:tr>
              <a:tr h="437213">
                <a:tc>
                  <a:txBody>
                    <a:bodyPr/>
                    <a:lstStyle/>
                    <a:p>
                      <a:pPr algn="ctr"/>
                      <a:r>
                        <a:rPr lang="en-IN" sz="2400" dirty="0" smtClean="0"/>
                        <a:t>3.</a:t>
                      </a:r>
                      <a:endParaRPr lang="en-IN" sz="2400" dirty="0"/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dirty="0" smtClean="0">
                          <a:solidFill>
                            <a:srgbClr val="C00000"/>
                          </a:solidFill>
                        </a:rPr>
                        <a:t>Assam</a:t>
                      </a:r>
                      <a:endParaRPr lang="en-IN" sz="2400" dirty="0">
                        <a:solidFill>
                          <a:srgbClr val="C00000"/>
                        </a:solidFill>
                      </a:endParaRPr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dirty="0" smtClean="0"/>
                        <a:t>49.00</a:t>
                      </a:r>
                      <a:endParaRPr lang="en-IN" sz="2400" dirty="0"/>
                    </a:p>
                  </a:txBody>
                  <a:tcPr marT="45713" marB="45713"/>
                </a:tc>
                <a:extLst>
                  <a:ext uri="{0D108BD9-81ED-4DB2-BD59-A6C34878D82A}">
                    <a16:rowId xmlns:a16="http://schemas.microsoft.com/office/drawing/2014/main" val="613050431"/>
                  </a:ext>
                </a:extLst>
              </a:tr>
              <a:tr h="437213">
                <a:tc>
                  <a:txBody>
                    <a:bodyPr/>
                    <a:lstStyle/>
                    <a:p>
                      <a:pPr algn="ctr"/>
                      <a:r>
                        <a:rPr lang="en-IN" sz="2400" dirty="0" smtClean="0"/>
                        <a:t>4.</a:t>
                      </a:r>
                      <a:endParaRPr lang="en-IN" sz="2400" dirty="0"/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dirty="0" smtClean="0">
                          <a:solidFill>
                            <a:srgbClr val="C00000"/>
                          </a:solidFill>
                        </a:rPr>
                        <a:t>Manipur</a:t>
                      </a:r>
                      <a:endParaRPr lang="en-IN" sz="2400" dirty="0">
                        <a:solidFill>
                          <a:srgbClr val="C00000"/>
                        </a:solidFill>
                      </a:endParaRPr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dirty="0" smtClean="0"/>
                        <a:t>06.00</a:t>
                      </a:r>
                      <a:endParaRPr lang="en-IN" sz="2400" dirty="0"/>
                    </a:p>
                  </a:txBody>
                  <a:tcPr marT="45713" marB="45713"/>
                </a:tc>
                <a:extLst>
                  <a:ext uri="{0D108BD9-81ED-4DB2-BD59-A6C34878D82A}">
                    <a16:rowId xmlns:a16="http://schemas.microsoft.com/office/drawing/2014/main" val="2266696671"/>
                  </a:ext>
                </a:extLst>
              </a:tr>
              <a:tr h="437213">
                <a:tc gridSpan="3">
                  <a:txBody>
                    <a:bodyPr/>
                    <a:lstStyle/>
                    <a:p>
                      <a:endParaRPr lang="en-IN" sz="2400" dirty="0"/>
                    </a:p>
                  </a:txBody>
                  <a:tcPr marT="45713" marB="45713"/>
                </a:tc>
                <a:tc hMerge="1">
                  <a:txBody>
                    <a:bodyPr/>
                    <a:lstStyle/>
                    <a:p>
                      <a:endParaRPr lang="en-IN" sz="16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8991842"/>
                  </a:ext>
                </a:extLst>
              </a:tr>
              <a:tr h="437213">
                <a:tc gridSpan="3">
                  <a:txBody>
                    <a:bodyPr/>
                    <a:lstStyle/>
                    <a:p>
                      <a:pPr algn="ctr"/>
                      <a:r>
                        <a:rPr lang="en-IN" sz="2400" b="1" dirty="0" smtClean="0"/>
                        <a:t>Name of UTs</a:t>
                      </a:r>
                      <a:endParaRPr lang="en-IN" sz="2400" b="1" dirty="0"/>
                    </a:p>
                  </a:txBody>
                  <a:tcPr marT="45713" marB="45713"/>
                </a:tc>
                <a:tc hMerge="1">
                  <a:txBody>
                    <a:bodyPr/>
                    <a:lstStyle/>
                    <a:p>
                      <a:endParaRPr lang="en-IN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1468041"/>
                  </a:ext>
                </a:extLst>
              </a:tr>
              <a:tr h="563516">
                <a:tc>
                  <a:txBody>
                    <a:bodyPr/>
                    <a:lstStyle/>
                    <a:p>
                      <a:pPr algn="ctr"/>
                      <a:r>
                        <a:rPr lang="en-IN" sz="2400" dirty="0" smtClean="0"/>
                        <a:t>1.</a:t>
                      </a:r>
                      <a:endParaRPr lang="en-IN" sz="2400" dirty="0"/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dirty="0" smtClean="0">
                          <a:solidFill>
                            <a:srgbClr val="C00000"/>
                          </a:solidFill>
                        </a:rPr>
                        <a:t>Andaman &amp; Nicobar Islands</a:t>
                      </a:r>
                      <a:endParaRPr lang="en-IN" sz="2400" dirty="0">
                        <a:solidFill>
                          <a:srgbClr val="C00000"/>
                        </a:solidFill>
                      </a:endParaRPr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dirty="0" smtClean="0"/>
                        <a:t>07.00</a:t>
                      </a:r>
                      <a:endParaRPr lang="en-IN" sz="2400" dirty="0"/>
                    </a:p>
                  </a:txBody>
                  <a:tcPr marT="45713" marB="45713"/>
                </a:tc>
                <a:extLst>
                  <a:ext uri="{0D108BD9-81ED-4DB2-BD59-A6C34878D82A}">
                    <a16:rowId xmlns:a16="http://schemas.microsoft.com/office/drawing/2014/main" val="3362257444"/>
                  </a:ext>
                </a:extLst>
              </a:tr>
              <a:tr h="437213">
                <a:tc>
                  <a:txBody>
                    <a:bodyPr/>
                    <a:lstStyle/>
                    <a:p>
                      <a:pPr algn="ctr"/>
                      <a:r>
                        <a:rPr lang="en-IN" sz="2400" dirty="0" smtClean="0"/>
                        <a:t>2.</a:t>
                      </a:r>
                      <a:endParaRPr lang="en-IN" sz="2400" dirty="0"/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dirty="0" smtClean="0">
                          <a:solidFill>
                            <a:srgbClr val="C00000"/>
                          </a:solidFill>
                        </a:rPr>
                        <a:t>Chandigarh</a:t>
                      </a:r>
                      <a:endParaRPr lang="en-IN" sz="2400" dirty="0">
                        <a:solidFill>
                          <a:srgbClr val="C00000"/>
                        </a:solidFill>
                      </a:endParaRPr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dirty="0" smtClean="0"/>
                        <a:t>01.00</a:t>
                      </a:r>
                      <a:endParaRPr lang="en-IN" sz="2400" dirty="0"/>
                    </a:p>
                  </a:txBody>
                  <a:tcPr marT="45713" marB="45713"/>
                </a:tc>
                <a:extLst>
                  <a:ext uri="{0D108BD9-81ED-4DB2-BD59-A6C34878D82A}">
                    <a16:rowId xmlns:a16="http://schemas.microsoft.com/office/drawing/2014/main" val="4239305948"/>
                  </a:ext>
                </a:extLst>
              </a:tr>
              <a:tr h="437213">
                <a:tc>
                  <a:txBody>
                    <a:bodyPr/>
                    <a:lstStyle/>
                    <a:p>
                      <a:pPr algn="ctr"/>
                      <a:r>
                        <a:rPr lang="en-IN" sz="2400" dirty="0" smtClean="0"/>
                        <a:t>3.</a:t>
                      </a:r>
                      <a:endParaRPr lang="en-IN" sz="2400" dirty="0"/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dirty="0" smtClean="0">
                          <a:solidFill>
                            <a:srgbClr val="C00000"/>
                          </a:solidFill>
                        </a:rPr>
                        <a:t>Dadra and Nagar Haveli</a:t>
                      </a:r>
                      <a:endParaRPr lang="en-IN" sz="2400" dirty="0">
                        <a:solidFill>
                          <a:srgbClr val="C00000"/>
                        </a:solidFill>
                      </a:endParaRPr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dirty="0" smtClean="0"/>
                        <a:t>08.00</a:t>
                      </a:r>
                      <a:endParaRPr lang="en-IN" sz="2400" dirty="0"/>
                    </a:p>
                  </a:txBody>
                  <a:tcPr marT="45713" marB="45713"/>
                </a:tc>
                <a:extLst>
                  <a:ext uri="{0D108BD9-81ED-4DB2-BD59-A6C34878D82A}">
                    <a16:rowId xmlns:a16="http://schemas.microsoft.com/office/drawing/2014/main" val="2395405400"/>
                  </a:ext>
                </a:extLst>
              </a:tr>
              <a:tr h="437213">
                <a:tc>
                  <a:txBody>
                    <a:bodyPr/>
                    <a:lstStyle/>
                    <a:p>
                      <a:pPr algn="ctr"/>
                      <a:r>
                        <a:rPr lang="en-IN" sz="2400" dirty="0" smtClean="0"/>
                        <a:t>4.</a:t>
                      </a:r>
                      <a:endParaRPr lang="en-IN" sz="2400" dirty="0"/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dirty="0" smtClean="0">
                          <a:solidFill>
                            <a:srgbClr val="C00000"/>
                          </a:solidFill>
                        </a:rPr>
                        <a:t>Daman and Diu</a:t>
                      </a:r>
                      <a:endParaRPr lang="en-IN" sz="2400" dirty="0">
                        <a:solidFill>
                          <a:srgbClr val="C00000"/>
                        </a:solidFill>
                      </a:endParaRPr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dirty="0" smtClean="0"/>
                        <a:t>01.00</a:t>
                      </a:r>
                      <a:endParaRPr lang="en-IN" sz="2400" dirty="0"/>
                    </a:p>
                  </a:txBody>
                  <a:tcPr marT="45713" marB="45713"/>
                </a:tc>
                <a:extLst>
                  <a:ext uri="{0D108BD9-81ED-4DB2-BD59-A6C34878D82A}">
                    <a16:rowId xmlns:a16="http://schemas.microsoft.com/office/drawing/2014/main" val="683992170"/>
                  </a:ext>
                </a:extLst>
              </a:tr>
              <a:tr h="437213">
                <a:tc>
                  <a:txBody>
                    <a:bodyPr/>
                    <a:lstStyle/>
                    <a:p>
                      <a:pPr algn="ctr"/>
                      <a:r>
                        <a:rPr lang="en-IN" sz="2400" dirty="0" smtClean="0"/>
                        <a:t>5.</a:t>
                      </a:r>
                      <a:endParaRPr lang="en-IN" sz="2400" dirty="0"/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dirty="0" smtClean="0">
                          <a:solidFill>
                            <a:srgbClr val="C00000"/>
                          </a:solidFill>
                        </a:rPr>
                        <a:t>Lakshadweep</a:t>
                      </a:r>
                      <a:endParaRPr lang="en-IN" sz="2400" dirty="0">
                        <a:solidFill>
                          <a:srgbClr val="C00000"/>
                        </a:solidFill>
                      </a:endParaRPr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dirty="0" smtClean="0"/>
                        <a:t>01.00</a:t>
                      </a:r>
                      <a:endParaRPr lang="en-IN" sz="2400" dirty="0"/>
                    </a:p>
                  </a:txBody>
                  <a:tcPr marT="45713" marB="45713"/>
                </a:tc>
                <a:extLst>
                  <a:ext uri="{0D108BD9-81ED-4DB2-BD59-A6C34878D82A}">
                    <a16:rowId xmlns:a16="http://schemas.microsoft.com/office/drawing/2014/main" val="3066516726"/>
                  </a:ext>
                </a:extLst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612668" y="274638"/>
            <a:ext cx="8598132" cy="487362"/>
          </a:xfrm>
        </p:spPr>
        <p:txBody>
          <a:bodyPr>
            <a:normAutofit fontScale="90000"/>
          </a:bodyPr>
          <a:lstStyle/>
          <a:p>
            <a:pPr algn="just" eaLnBrk="1" hangingPunct="1">
              <a:defRPr/>
            </a:pPr>
            <a:r>
              <a:rPr lang="en-IN" sz="20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Following States/UTs have not signed </a:t>
            </a:r>
            <a:r>
              <a:rPr lang="en-IN" sz="2000" b="1" dirty="0" err="1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MoU</a:t>
            </a:r>
            <a:r>
              <a:rPr lang="en-IN" sz="20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with </a:t>
            </a:r>
            <a:r>
              <a:rPr lang="en-IN" sz="2000" b="1" dirty="0" err="1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MoH&amp;FW</a:t>
            </a:r>
            <a:r>
              <a:rPr lang="en-IN" sz="20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/>
            </a:r>
            <a:br>
              <a:rPr lang="en-IN" sz="20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endParaRPr lang="en-IN" sz="2000" b="1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5417" name="Rectangle 1"/>
          <p:cNvSpPr>
            <a:spLocks noChangeArrowheads="1"/>
          </p:cNvSpPr>
          <p:nvPr/>
        </p:nvSpPr>
        <p:spPr bwMode="auto">
          <a:xfrm>
            <a:off x="1612668" y="4714875"/>
            <a:ext cx="896943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/>
            <a:endParaRPr lang="en-IN" altLang="en-US" sz="1200" dirty="0">
              <a:latin typeface="Verdana" panose="020B0604030504040204" pitchFamily="34" charset="0"/>
            </a:endParaRPr>
          </a:p>
          <a:p>
            <a:pPr algn="just"/>
            <a:endParaRPr lang="en-IN" altLang="en-US" sz="1200" dirty="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9493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9833" y="142851"/>
            <a:ext cx="9460623" cy="1150371"/>
          </a:xfrm>
        </p:spPr>
        <p:txBody>
          <a:bodyPr>
            <a:noAutofit/>
          </a:bodyPr>
          <a:lstStyle/>
          <a:p>
            <a:pPr algn="ctr"/>
            <a:r>
              <a:rPr lang="en-IN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Regulation of E-Pharmacy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F79DB-C7E8-47B1-B4D7-6D75B10F205F}" type="slidenum">
              <a:rPr lang="en-IN" smtClean="0"/>
              <a:pPr/>
              <a:t>8</a:t>
            </a:fld>
            <a:endParaRPr lang="en-IN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627017" y="1293222"/>
            <a:ext cx="10726783" cy="465605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indent="-342900" algn="just">
              <a:spcBef>
                <a:spcPct val="20000"/>
              </a:spcBef>
              <a:buFont typeface="Arial" pitchFamily="34" charset="0"/>
              <a:buChar char="•"/>
            </a:pPr>
            <a:r>
              <a:rPr lang="en-IN" sz="2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Draft rules on E-Pharmacy - published on 28. 08. 2018</a:t>
            </a:r>
          </a:p>
          <a:p>
            <a:pPr marL="800100" lvl="1" indent="-342900" algn="just">
              <a:spcBef>
                <a:spcPct val="20000"/>
              </a:spcBef>
              <a:buFont typeface="Courier New" pitchFamily="49" charset="0"/>
              <a:buChar char="o"/>
            </a:pPr>
            <a:r>
              <a:rPr lang="en-IN" sz="2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Registration of e-pharmacy with CLA </a:t>
            </a:r>
            <a:r>
              <a:rPr lang="en-IN" sz="2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through </a:t>
            </a:r>
            <a:r>
              <a:rPr lang="en-IN" sz="2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 line portal </a:t>
            </a:r>
            <a:r>
              <a:rPr lang="en-IN" sz="2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mandatory</a:t>
            </a:r>
            <a:r>
              <a:rPr lang="en-IN" sz="2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marL="800100" lvl="1" indent="-342900" algn="just">
              <a:spcBef>
                <a:spcPct val="20000"/>
              </a:spcBef>
              <a:buFont typeface="Courier New" pitchFamily="49" charset="0"/>
              <a:buChar char="o"/>
            </a:pPr>
            <a:r>
              <a:rPr lang="en-US" sz="2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Market </a:t>
            </a:r>
            <a:r>
              <a:rPr lang="en-US" sz="2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place model, not </a:t>
            </a:r>
            <a:r>
              <a:rPr lang="en-US" sz="2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inventory model </a:t>
            </a:r>
          </a:p>
          <a:p>
            <a:pPr marL="800100" lvl="1" indent="-342900" algn="just">
              <a:spcBef>
                <a:spcPct val="20000"/>
              </a:spcBef>
              <a:buFont typeface="Courier New" pitchFamily="49" charset="0"/>
              <a:buChar char="o"/>
            </a:pPr>
            <a:r>
              <a:rPr lang="en-US" sz="2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Registration </a:t>
            </a:r>
            <a:r>
              <a:rPr lang="en-US" sz="2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holder </a:t>
            </a:r>
            <a:r>
              <a:rPr lang="en-US" sz="2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 </a:t>
            </a:r>
            <a:r>
              <a:rPr lang="en-US" sz="2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allowed to obtain any sale licence for sale of drugs. </a:t>
            </a:r>
          </a:p>
          <a:p>
            <a:pPr marL="800100" lvl="1" indent="-342900" algn="just">
              <a:spcBef>
                <a:spcPct val="20000"/>
              </a:spcBef>
              <a:buFont typeface="Courier New" pitchFamily="49" charset="0"/>
              <a:buChar char="o"/>
            </a:pPr>
            <a:r>
              <a:rPr lang="en-US" sz="2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Sale of Narcotics, Psychotropic, </a:t>
            </a:r>
            <a:r>
              <a:rPr lang="en-US" sz="2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Schedule </a:t>
            </a:r>
            <a:r>
              <a:rPr lang="en-US" sz="2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 </a:t>
            </a:r>
            <a:r>
              <a:rPr lang="en-US" sz="2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H1 drugs </a:t>
            </a:r>
            <a:r>
              <a:rPr lang="en-US" sz="2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are not permitted</a:t>
            </a:r>
            <a:r>
              <a:rPr lang="en-IN" sz="2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US" sz="2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800100" lvl="1" indent="-342900" algn="just">
              <a:spcBef>
                <a:spcPct val="20000"/>
              </a:spcBef>
              <a:buFont typeface="Courier New" pitchFamily="49" charset="0"/>
              <a:buChar char="o"/>
            </a:pPr>
            <a:r>
              <a:rPr lang="en-US" sz="2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Inspection of e-pharmacy premises at least once in every 2 years by CLA/SLA. </a:t>
            </a:r>
            <a:endParaRPr lang="en-US" sz="22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>
              <a:spcBef>
                <a:spcPct val="20000"/>
              </a:spcBef>
            </a:pPr>
            <a:endParaRPr lang="en-US" sz="2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spcBef>
                <a:spcPct val="20000"/>
              </a:spcBef>
              <a:buFont typeface="Arial" pitchFamily="34" charset="0"/>
              <a:buChar char="•"/>
            </a:pPr>
            <a:r>
              <a:rPr lang="en-IN" sz="2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Role of States:</a:t>
            </a:r>
          </a:p>
          <a:p>
            <a:pPr marL="800100" lvl="1" indent="-342900" algn="just">
              <a:spcBef>
                <a:spcPct val="20000"/>
              </a:spcBef>
              <a:buFont typeface="Courier New" pitchFamily="49" charset="0"/>
              <a:buChar char="o"/>
            </a:pPr>
            <a:r>
              <a:rPr lang="en-IN" sz="2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Drug is required to be sold in accordance with the conditions of Sale </a:t>
            </a:r>
            <a:r>
              <a:rPr lang="en-IN" sz="2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licence. </a:t>
            </a:r>
            <a:endParaRPr lang="en-IN" sz="2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 algn="just">
              <a:spcBef>
                <a:spcPct val="20000"/>
              </a:spcBef>
              <a:buFont typeface="Courier New" pitchFamily="49" charset="0"/>
              <a:buChar char="o"/>
            </a:pPr>
            <a:r>
              <a:rPr lang="en-IN" sz="2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SLA </a:t>
            </a:r>
            <a:r>
              <a:rPr lang="en-IN" sz="2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 required to monitor the sale of drugs to ensure compliance with the conditions of sale licence. </a:t>
            </a:r>
            <a:endParaRPr lang="en-US" sz="2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spcBef>
                <a:spcPct val="20000"/>
              </a:spcBef>
              <a:buFont typeface="Arial" pitchFamily="34" charset="0"/>
              <a:buChar char="•"/>
            </a:pPr>
            <a:endParaRPr lang="en-US" sz="2400" dirty="0">
              <a:solidFill>
                <a:srgbClr val="002060"/>
              </a:solidFill>
            </a:endParaRPr>
          </a:p>
          <a:p>
            <a:pPr marL="342900" indent="-342900" algn="just">
              <a:spcBef>
                <a:spcPct val="20000"/>
              </a:spcBef>
              <a:buFont typeface="Arial" pitchFamily="34" charset="0"/>
              <a:buChar char="•"/>
            </a:pPr>
            <a:endParaRPr lang="en-IN" dirty="0">
              <a:solidFill>
                <a:srgbClr val="0000CC"/>
              </a:solidFill>
            </a:endParaRPr>
          </a:p>
          <a:p>
            <a:pPr marL="342900" indent="-342900" algn="just">
              <a:spcBef>
                <a:spcPct val="20000"/>
              </a:spcBef>
              <a:buFont typeface="Arial" pitchFamily="34" charset="0"/>
              <a:buChar char="•"/>
            </a:pPr>
            <a:endParaRPr lang="en-US" dirty="0">
              <a:solidFill>
                <a:srgbClr val="0000CC"/>
              </a:solidFill>
            </a:endParaRPr>
          </a:p>
          <a:p>
            <a:pPr marL="342900" indent="-342900" algn="just">
              <a:spcBef>
                <a:spcPct val="20000"/>
              </a:spcBef>
              <a:buFont typeface="Arial" pitchFamily="34" charset="0"/>
              <a:buChar char="•"/>
            </a:pPr>
            <a:endParaRPr lang="en-IN" dirty="0">
              <a:solidFill>
                <a:srgbClr val="0000CC"/>
              </a:solidFill>
            </a:endParaRPr>
          </a:p>
          <a:p>
            <a:pPr marL="342900" indent="-342900" algn="just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IN" sz="2800" dirty="0">
              <a:solidFill>
                <a:srgbClr val="0000CC"/>
              </a:solidFill>
            </a:endParaRPr>
          </a:p>
          <a:p>
            <a:pPr marL="342900" indent="-342900" algn="just">
              <a:lnSpc>
                <a:spcPct val="160000"/>
              </a:lnSpc>
              <a:spcBef>
                <a:spcPct val="20000"/>
              </a:spcBef>
              <a:defRPr/>
            </a:pPr>
            <a:endParaRPr lang="en-IN" sz="2800" dirty="0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9639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15282"/>
          </a:xfrm>
        </p:spPr>
        <p:txBody>
          <a:bodyPr>
            <a:normAutofit/>
          </a:bodyPr>
          <a:lstStyle/>
          <a:p>
            <a:pPr algn="ctr"/>
            <a:r>
              <a:rPr lang="en-IN" sz="2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Medical Devices Roadmap</a:t>
            </a:r>
            <a:endParaRPr lang="en-IN" sz="28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38349"/>
            <a:ext cx="10515600" cy="4838614"/>
          </a:xfrm>
        </p:spPr>
        <p:txBody>
          <a:bodyPr>
            <a:normAutofit lnSpcReduction="10000"/>
          </a:bodyPr>
          <a:lstStyle/>
          <a:p>
            <a:r>
              <a:rPr lang="en-IN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 present 24 categories of Medical Devices are regulated.</a:t>
            </a:r>
          </a:p>
          <a:p>
            <a:r>
              <a:rPr lang="en-IN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 more categories to be included: Effective in 2020. </a:t>
            </a:r>
          </a:p>
          <a:p>
            <a:pPr marL="0" indent="0">
              <a:buNone/>
            </a:pPr>
            <a:endParaRPr lang="en-IN" sz="24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IN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Govt. has proposed a roadmap for regulation of all Medical Devices in a phased manner.</a:t>
            </a:r>
          </a:p>
          <a:p>
            <a:pPr marL="0" indent="0">
              <a:buNone/>
            </a:pPr>
            <a:endParaRPr lang="en-IN" sz="24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IN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Definition of Medical Devices being included under Drugs.</a:t>
            </a:r>
          </a:p>
          <a:p>
            <a:r>
              <a:rPr lang="en-IN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Initially voluntary registration period: 18 months.</a:t>
            </a:r>
          </a:p>
          <a:p>
            <a:r>
              <a:rPr lang="en-IN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Licensing: </a:t>
            </a:r>
          </a:p>
          <a:p>
            <a:pPr marL="0" indent="0">
              <a:buNone/>
            </a:pPr>
            <a:r>
              <a:rPr lang="en-IN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For class A &amp; B: After 30 months</a:t>
            </a:r>
          </a:p>
          <a:p>
            <a:pPr marL="0" indent="0">
              <a:buNone/>
            </a:pPr>
            <a:r>
              <a:rPr lang="en-IN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For </a:t>
            </a:r>
            <a:r>
              <a:rPr lang="en-IN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class </a:t>
            </a:r>
            <a:r>
              <a:rPr lang="en-IN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 </a:t>
            </a:r>
            <a:r>
              <a:rPr lang="en-IN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&amp; </a:t>
            </a:r>
            <a:r>
              <a:rPr lang="en-IN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D: </a:t>
            </a:r>
            <a:r>
              <a:rPr lang="en-IN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After </a:t>
            </a:r>
            <a:r>
              <a:rPr lang="en-IN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42 </a:t>
            </a:r>
            <a:r>
              <a:rPr lang="en-IN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months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5186457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971</TotalTime>
  <Words>1838</Words>
  <Application>Microsoft Office PowerPoint</Application>
  <PresentationFormat>Widescreen</PresentationFormat>
  <Paragraphs>362</Paragraphs>
  <Slides>35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14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50" baseType="lpstr">
      <vt:lpstr>ＭＳ Ｐゴシック</vt:lpstr>
      <vt:lpstr>ＭＳ Ｐゴシック</vt:lpstr>
      <vt:lpstr>游ゴシック</vt:lpstr>
      <vt:lpstr>Arial</vt:lpstr>
      <vt:lpstr>Britannic Bold</vt:lpstr>
      <vt:lpstr>Calibri</vt:lpstr>
      <vt:lpstr>Calibri Light</vt:lpstr>
      <vt:lpstr>Cambria</vt:lpstr>
      <vt:lpstr>Courier New</vt:lpstr>
      <vt:lpstr>inherit</vt:lpstr>
      <vt:lpstr>ＭＳ 明朝</vt:lpstr>
      <vt:lpstr>Times</vt:lpstr>
      <vt:lpstr>Verdana</vt:lpstr>
      <vt:lpstr>Wingdings</vt:lpstr>
      <vt:lpstr>Office Theme</vt:lpstr>
      <vt:lpstr>Drugs Regulations</vt:lpstr>
      <vt:lpstr>Issues</vt:lpstr>
      <vt:lpstr>Regulatory work</vt:lpstr>
      <vt:lpstr>Sugam- Status of implementation </vt:lpstr>
      <vt:lpstr>ASR Hip Implant of J&amp;J- compensation issue</vt:lpstr>
      <vt:lpstr>Scheme of “Strengthening States Drug Regulatory System”  in the Country </vt:lpstr>
      <vt:lpstr>Following States/UTs have not signed MoU with MoH&amp;FW </vt:lpstr>
      <vt:lpstr>Regulation of E-Pharmacy</vt:lpstr>
      <vt:lpstr>Medical Devices Roadmap</vt:lpstr>
      <vt:lpstr>Food  Regulations</vt:lpstr>
      <vt:lpstr>Human Resources and Institutional Systems </vt:lpstr>
      <vt:lpstr>Licensing and Compliance System </vt:lpstr>
      <vt:lpstr>Food Testing Infrastructure and Surveillance</vt:lpstr>
      <vt:lpstr>Fortification</vt:lpstr>
      <vt:lpstr>Eat Right India- Sahi Bhojan Behtar Jeevan</vt:lpstr>
      <vt:lpstr>Eat Right </vt:lpstr>
      <vt:lpstr>Risk Based approach on Sampling</vt:lpstr>
      <vt:lpstr>PowerPoint Presentation</vt:lpstr>
      <vt:lpstr>           </vt:lpstr>
      <vt:lpstr>  Clinical Establishments Act, 2010</vt:lpstr>
      <vt:lpstr>Salient Features</vt:lpstr>
      <vt:lpstr>Registration</vt:lpstr>
      <vt:lpstr>Status of Regulation in Other States where no CEA</vt:lpstr>
      <vt:lpstr>The Healthcare Services Personnel and Clinical Establishment (Prohibition of Violence and Damage to property) Bill,  2019. </vt:lpstr>
      <vt:lpstr>PowerPoint Presentation</vt:lpstr>
      <vt:lpstr>Why Organ Donation</vt:lpstr>
      <vt:lpstr>PowerPoint Presentation</vt:lpstr>
      <vt:lpstr> No. of Deceased Donors (PMP) GODT 2018</vt:lpstr>
      <vt:lpstr>PowerPoint Presentation</vt:lpstr>
      <vt:lpstr>Act amended in 2011: Focus Areas</vt:lpstr>
      <vt:lpstr> States who have not adopted THOA (Amendment) Act, 2011 </vt:lpstr>
      <vt:lpstr>Process flow</vt:lpstr>
      <vt:lpstr>How quickly the Organs need to be transplanted</vt:lpstr>
      <vt:lpstr>Key actions for States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Regulatory Issues in Drugs Regulation Sector</dc:title>
  <dc:creator>Windows User</dc:creator>
  <cp:lastModifiedBy>Windows User</cp:lastModifiedBy>
  <cp:revision>77</cp:revision>
  <cp:lastPrinted>2019-09-19T06:18:29Z</cp:lastPrinted>
  <dcterms:created xsi:type="dcterms:W3CDTF">2019-09-16T06:16:28Z</dcterms:created>
  <dcterms:modified xsi:type="dcterms:W3CDTF">2019-09-19T07:49:55Z</dcterms:modified>
</cp:coreProperties>
</file>