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47"/>
  </p:notesMasterIdLst>
  <p:handoutMasterIdLst>
    <p:handoutMasterId r:id="rId48"/>
  </p:handoutMasterIdLst>
  <p:sldIdLst>
    <p:sldId id="256" r:id="rId2"/>
    <p:sldId id="1042" r:id="rId3"/>
    <p:sldId id="672" r:id="rId4"/>
    <p:sldId id="742" r:id="rId5"/>
    <p:sldId id="1011" r:id="rId6"/>
    <p:sldId id="268" r:id="rId7"/>
    <p:sldId id="743" r:id="rId8"/>
    <p:sldId id="1037" r:id="rId9"/>
    <p:sldId id="258" r:id="rId10"/>
    <p:sldId id="1000" r:id="rId11"/>
    <p:sldId id="262" r:id="rId12"/>
    <p:sldId id="1018" r:id="rId13"/>
    <p:sldId id="1038" r:id="rId14"/>
    <p:sldId id="1001" r:id="rId15"/>
    <p:sldId id="1004" r:id="rId16"/>
    <p:sldId id="1005" r:id="rId17"/>
    <p:sldId id="1006" r:id="rId18"/>
    <p:sldId id="1024" r:id="rId19"/>
    <p:sldId id="1039" r:id="rId20"/>
    <p:sldId id="991" r:id="rId21"/>
    <p:sldId id="1027" r:id="rId22"/>
    <p:sldId id="992" r:id="rId23"/>
    <p:sldId id="1008" r:id="rId24"/>
    <p:sldId id="1009" r:id="rId25"/>
    <p:sldId id="1040" r:id="rId26"/>
    <p:sldId id="1032" r:id="rId27"/>
    <p:sldId id="1033" r:id="rId28"/>
    <p:sldId id="1034" r:id="rId29"/>
    <p:sldId id="1035" r:id="rId30"/>
    <p:sldId id="1036" r:id="rId31"/>
    <p:sldId id="1041" r:id="rId32"/>
    <p:sldId id="712" r:id="rId33"/>
    <p:sldId id="1012" r:id="rId34"/>
    <p:sldId id="983" r:id="rId35"/>
    <p:sldId id="984" r:id="rId36"/>
    <p:sldId id="1013" r:id="rId37"/>
    <p:sldId id="1014" r:id="rId38"/>
    <p:sldId id="1015" r:id="rId39"/>
    <p:sldId id="1016" r:id="rId40"/>
    <p:sldId id="1019" r:id="rId41"/>
    <p:sldId id="1022" r:id="rId42"/>
    <p:sldId id="1023" r:id="rId43"/>
    <p:sldId id="1025" r:id="rId44"/>
    <p:sldId id="1028" r:id="rId45"/>
    <p:sldId id="1030" r:id="rId46"/>
  </p:sldIdLst>
  <p:sldSz cx="130048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4369" userDrawn="1">
          <p15:clr>
            <a:srgbClr val="A4A3A4"/>
          </p15:clr>
        </p15:guide>
        <p15:guide id="3" orient="horz" pos="2304" userDrawn="1">
          <p15:clr>
            <a:srgbClr val="A4A3A4"/>
          </p15:clr>
        </p15:guide>
        <p15:guide id="4" pos="40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4" clrIdx="0"/>
  <p:cmAuthor id="1" name="Dr Neeraj Dhingra" initials="DND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FE69"/>
    <a:srgbClr val="DD0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90"/>
    <p:restoredTop sz="86626"/>
  </p:normalViewPr>
  <p:slideViewPr>
    <p:cSldViewPr snapToGrid="0" snapToObjects="1">
      <p:cViewPr varScale="1">
        <p:scale>
          <a:sx n="59" d="100"/>
          <a:sy n="59" d="100"/>
        </p:scale>
        <p:origin x="-1320" y="-90"/>
      </p:cViewPr>
      <p:guideLst>
        <p:guide orient="horz" pos="2160"/>
        <p:guide orient="horz" pos="2304"/>
        <p:guide pos="4369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hart%20in%20Microsoft%20PowerPoint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.%20KB\Desktop\Comprative%20till%20Aug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6-5-2008\desktop\Chikungunya\Chikungunya%20Brief\Graph\06-07-08%20country-wise%20graph.xls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Chart%20in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Chart%20in%20Microsoft%20PowerPoint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Chart%20in%20Microsoft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6-5-2008\desktop\Dengue\DENGUE%20BRIEF\Graphs\Graph%201996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r%20Sachin\Desktop\pie%20Aug%202019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G:\6-5-2008\desktop\Dengue\DENGUE%20BRIEF\Graphs\Month%20wise%20trend%20of%20Dengue\2003-2008%20Month%20wise%20data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703527486514399E-2"/>
          <c:y val="5.3610204005822032E-2"/>
          <c:w val="0.94708012606824654"/>
          <c:h val="0.9213717007914605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14-4B63-AFC7-32EEB2DA86E1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14-4B63-AFC7-32EEB2DA86E1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14-4B63-AFC7-32EEB2DA86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dLblPos val="inEnd"/>
            <c:showLegendKey val="1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'[Chart in Microsoft PowerPoint]Sheet2'!$S$2:$S$14</c:f>
              <c:strCache>
                <c:ptCount val="13"/>
                <c:pt idx="0">
                  <c:v>Chhattisgarh</c:v>
                </c:pt>
                <c:pt idx="1">
                  <c:v>Orissa</c:v>
                </c:pt>
                <c:pt idx="2">
                  <c:v>Uttar Pradesh</c:v>
                </c:pt>
                <c:pt idx="3">
                  <c:v>Jharkhand</c:v>
                </c:pt>
                <c:pt idx="4">
                  <c:v>West Bengal</c:v>
                </c:pt>
                <c:pt idx="5">
                  <c:v>Gujarat</c:v>
                </c:pt>
                <c:pt idx="6">
                  <c:v>Madhya Pradesh</c:v>
                </c:pt>
                <c:pt idx="7">
                  <c:v>Tripura</c:v>
                </c:pt>
                <c:pt idx="8">
                  <c:v>Maharashtra</c:v>
                </c:pt>
                <c:pt idx="9">
                  <c:v>Meghalaya </c:v>
                </c:pt>
                <c:pt idx="10">
                  <c:v>Andhra Pradesh</c:v>
                </c:pt>
                <c:pt idx="11">
                  <c:v>Karnataka</c:v>
                </c:pt>
                <c:pt idx="12">
                  <c:v>Mizoram</c:v>
                </c:pt>
              </c:strCache>
            </c:strRef>
          </c:cat>
          <c:val>
            <c:numRef>
              <c:f>'[Chart in Microsoft PowerPoint]Sheet2'!$U$2:$U$14</c:f>
              <c:numCache>
                <c:formatCode>0_)</c:formatCode>
                <c:ptCount val="13"/>
                <c:pt idx="0">
                  <c:v>20.432326196763743</c:v>
                </c:pt>
                <c:pt idx="1">
                  <c:v>17.561364521281227</c:v>
                </c:pt>
                <c:pt idx="2">
                  <c:v>17.330924752144828</c:v>
                </c:pt>
                <c:pt idx="3">
                  <c:v>14.249653678163051</c:v>
                </c:pt>
                <c:pt idx="4">
                  <c:v>6.9878873440889508</c:v>
                </c:pt>
                <c:pt idx="5">
                  <c:v>5.648952823416912</c:v>
                </c:pt>
                <c:pt idx="6">
                  <c:v>5.6447148506511837</c:v>
                </c:pt>
                <c:pt idx="7">
                  <c:v>3.4642778626843871</c:v>
                </c:pt>
                <c:pt idx="8">
                  <c:v>2.841030992824582</c:v>
                </c:pt>
                <c:pt idx="9">
                  <c:v>1.6935998665038581</c:v>
                </c:pt>
                <c:pt idx="10">
                  <c:v>1.5982454792749887</c:v>
                </c:pt>
                <c:pt idx="11">
                  <c:v>1.4091259446043978</c:v>
                </c:pt>
                <c:pt idx="12">
                  <c:v>1.1378956875978365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514-4B63-AFC7-32EEB2DA86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altLang="en-US" sz="2400" b="1" kern="120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pPr>
            <a:r>
              <a:rPr lang="en-US" altLang="en-US" sz="2400" b="1" kern="1200" dirty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rPr>
              <a:t>State wise Dengue cases (till 31st August 2018 &amp; 2019)</a:t>
            </a:r>
          </a:p>
        </c:rich>
      </c:tx>
      <c:layout>
        <c:manualLayout>
          <c:xMode val="edge"/>
          <c:yMode val="edge"/>
          <c:x val="0.13557654351587453"/>
          <c:y val="8.8112880280676346E-4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'31 Aug'!$C$4</c:f>
              <c:strCache>
                <c:ptCount val="1"/>
                <c:pt idx="0">
                  <c:v>2018
</c:v>
                </c:pt>
              </c:strCache>
            </c:strRef>
          </c:tx>
          <c:invertIfNegative val="0"/>
          <c:cat>
            <c:strRef>
              <c:f>'31 Aug'!$B$5:$B$24</c:f>
              <c:strCache>
                <c:ptCount val="20"/>
                <c:pt idx="0">
                  <c:v>Assam</c:v>
                </c:pt>
                <c:pt idx="1">
                  <c:v>Bihar</c:v>
                </c:pt>
                <c:pt idx="2">
                  <c:v>Karnataka</c:v>
                </c:pt>
                <c:pt idx="3">
                  <c:v>Telangana</c:v>
                </c:pt>
                <c:pt idx="4">
                  <c:v>Uttar Pradesh </c:v>
                </c:pt>
                <c:pt idx="5">
                  <c:v>Uttrakhand</c:v>
                </c:pt>
                <c:pt idx="6">
                  <c:v>Delhi</c:v>
                </c:pt>
                <c:pt idx="7">
                  <c:v>Puducherry</c:v>
                </c:pt>
                <c:pt idx="8">
                  <c:v>Andhra Pd. </c:v>
                </c:pt>
                <c:pt idx="9">
                  <c:v>Chhattisgarh</c:v>
                </c:pt>
                <c:pt idx="10">
                  <c:v>Goa</c:v>
                </c:pt>
                <c:pt idx="11">
                  <c:v>Gujarat</c:v>
                </c:pt>
                <c:pt idx="12">
                  <c:v>Himachal Pd.</c:v>
                </c:pt>
                <c:pt idx="13">
                  <c:v>Kerala </c:v>
                </c:pt>
                <c:pt idx="14">
                  <c:v>Madhya Pd. </c:v>
                </c:pt>
                <c:pt idx="15">
                  <c:v>Maharashtra</c:v>
                </c:pt>
                <c:pt idx="16">
                  <c:v>Odisha</c:v>
                </c:pt>
                <c:pt idx="17">
                  <c:v>Punjab </c:v>
                </c:pt>
                <c:pt idx="18">
                  <c:v>Rajasthan  </c:v>
                </c:pt>
                <c:pt idx="19">
                  <c:v>Tamil Nadu </c:v>
                </c:pt>
              </c:strCache>
            </c:strRef>
          </c:cat>
          <c:val>
            <c:numRef>
              <c:f>'31 Aug'!$C$5:$C$24</c:f>
              <c:numCache>
                <c:formatCode>General</c:formatCode>
                <c:ptCount val="20"/>
                <c:pt idx="0">
                  <c:v>57</c:v>
                </c:pt>
                <c:pt idx="1">
                  <c:v>53</c:v>
                </c:pt>
                <c:pt idx="2">
                  <c:v>2389</c:v>
                </c:pt>
                <c:pt idx="3">
                  <c:v>1199</c:v>
                </c:pt>
                <c:pt idx="4">
                  <c:v>310</c:v>
                </c:pt>
                <c:pt idx="5">
                  <c:v>16</c:v>
                </c:pt>
                <c:pt idx="6">
                  <c:v>267</c:v>
                </c:pt>
                <c:pt idx="7">
                  <c:v>129</c:v>
                </c:pt>
                <c:pt idx="8">
                  <c:v>2738</c:v>
                </c:pt>
                <c:pt idx="9">
                  <c:v>775</c:v>
                </c:pt>
                <c:pt idx="10">
                  <c:v>236</c:v>
                </c:pt>
                <c:pt idx="11">
                  <c:v>1359</c:v>
                </c:pt>
                <c:pt idx="12">
                  <c:v>1822</c:v>
                </c:pt>
                <c:pt idx="13">
                  <c:v>3371</c:v>
                </c:pt>
                <c:pt idx="14">
                  <c:v>457</c:v>
                </c:pt>
                <c:pt idx="15">
                  <c:v>3867</c:v>
                </c:pt>
                <c:pt idx="16">
                  <c:v>2431</c:v>
                </c:pt>
                <c:pt idx="17">
                  <c:v>356</c:v>
                </c:pt>
                <c:pt idx="18">
                  <c:v>2380</c:v>
                </c:pt>
                <c:pt idx="19">
                  <c:v>1935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A6-4127-BBED-C170F7DC6219}"/>
            </c:ext>
          </c:extLst>
        </c:ser>
        <c:ser>
          <c:idx val="1"/>
          <c:order val="1"/>
          <c:tx>
            <c:strRef>
              <c:f>'31 Aug'!$D$4</c:f>
              <c:strCache>
                <c:ptCount val="1"/>
                <c:pt idx="0">
                  <c:v>2019
</c:v>
                </c:pt>
              </c:strCache>
            </c:strRef>
          </c:tx>
          <c:invertIfNegative val="0"/>
          <c:cat>
            <c:strRef>
              <c:f>'31 Aug'!$B$5:$B$24</c:f>
              <c:strCache>
                <c:ptCount val="20"/>
                <c:pt idx="0">
                  <c:v>Assam</c:v>
                </c:pt>
                <c:pt idx="1">
                  <c:v>Bihar</c:v>
                </c:pt>
                <c:pt idx="2">
                  <c:v>Karnataka</c:v>
                </c:pt>
                <c:pt idx="3">
                  <c:v>Telangana</c:v>
                </c:pt>
                <c:pt idx="4">
                  <c:v>Uttar Pradesh </c:v>
                </c:pt>
                <c:pt idx="5">
                  <c:v>Uttrakhand</c:v>
                </c:pt>
                <c:pt idx="6">
                  <c:v>Delhi</c:v>
                </c:pt>
                <c:pt idx="7">
                  <c:v>Puducherry</c:v>
                </c:pt>
                <c:pt idx="8">
                  <c:v>Andhra Pd. </c:v>
                </c:pt>
                <c:pt idx="9">
                  <c:v>Chhattisgarh</c:v>
                </c:pt>
                <c:pt idx="10">
                  <c:v>Goa</c:v>
                </c:pt>
                <c:pt idx="11">
                  <c:v>Gujarat</c:v>
                </c:pt>
                <c:pt idx="12">
                  <c:v>Himachal Pd.</c:v>
                </c:pt>
                <c:pt idx="13">
                  <c:v>Kerala </c:v>
                </c:pt>
                <c:pt idx="14">
                  <c:v>Madhya Pd. </c:v>
                </c:pt>
                <c:pt idx="15">
                  <c:v>Maharashtra</c:v>
                </c:pt>
                <c:pt idx="16">
                  <c:v>Odisha</c:v>
                </c:pt>
                <c:pt idx="17">
                  <c:v>Punjab </c:v>
                </c:pt>
                <c:pt idx="18">
                  <c:v>Rajasthan  </c:v>
                </c:pt>
                <c:pt idx="19">
                  <c:v>Tamil Nadu </c:v>
                </c:pt>
              </c:strCache>
            </c:strRef>
          </c:cat>
          <c:val>
            <c:numRef>
              <c:f>'31 Aug'!$D$5:$D$24</c:f>
              <c:numCache>
                <c:formatCode>General</c:formatCode>
                <c:ptCount val="20"/>
                <c:pt idx="0">
                  <c:v>85</c:v>
                </c:pt>
                <c:pt idx="1">
                  <c:v>157</c:v>
                </c:pt>
                <c:pt idx="2">
                  <c:v>9579</c:v>
                </c:pt>
                <c:pt idx="3">
                  <c:v>2460</c:v>
                </c:pt>
                <c:pt idx="4">
                  <c:v>373</c:v>
                </c:pt>
                <c:pt idx="5">
                  <c:v>955</c:v>
                </c:pt>
                <c:pt idx="6">
                  <c:v>358</c:v>
                </c:pt>
                <c:pt idx="7">
                  <c:v>411</c:v>
                </c:pt>
                <c:pt idx="8">
                  <c:v>1252</c:v>
                </c:pt>
                <c:pt idx="9">
                  <c:v>202</c:v>
                </c:pt>
                <c:pt idx="10">
                  <c:v>230</c:v>
                </c:pt>
                <c:pt idx="11">
                  <c:v>1202</c:v>
                </c:pt>
                <c:pt idx="12">
                  <c:v>78</c:v>
                </c:pt>
                <c:pt idx="13">
                  <c:v>2369</c:v>
                </c:pt>
                <c:pt idx="14">
                  <c:v>198</c:v>
                </c:pt>
                <c:pt idx="15">
                  <c:v>2888</c:v>
                </c:pt>
                <c:pt idx="16">
                  <c:v>562</c:v>
                </c:pt>
                <c:pt idx="17">
                  <c:v>257</c:v>
                </c:pt>
                <c:pt idx="18">
                  <c:v>735</c:v>
                </c:pt>
                <c:pt idx="19">
                  <c:v>1759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A6-4127-BBED-C170F7DC6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482624"/>
        <c:axId val="55500800"/>
      </c:barChart>
      <c:catAx>
        <c:axId val="55482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5500800"/>
        <c:crosses val="autoZero"/>
        <c:auto val="1"/>
        <c:lblAlgn val="ctr"/>
        <c:lblOffset val="100"/>
        <c:noMultiLvlLbl val="0"/>
      </c:catAx>
      <c:valAx>
        <c:axId val="55500800"/>
        <c:scaling>
          <c:orientation val="minMax"/>
          <c:max val="1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en-US" sz="1200" dirty="0">
                    <a:latin typeface="Arial" pitchFamily="34" charset="0"/>
                    <a:cs typeface="Arial" pitchFamily="34" charset="0"/>
                  </a:rPr>
                  <a:t>Dengue Cases</a:t>
                </a:r>
              </a:p>
            </c:rich>
          </c:tx>
          <c:layout>
            <c:manualLayout>
              <c:xMode val="edge"/>
              <c:yMode val="edge"/>
              <c:x val="8.7878792771427256E-3"/>
              <c:y val="0.440034824725300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5482624"/>
        <c:crosses val="autoZero"/>
        <c:crossBetween val="between"/>
        <c:majorUnit val="1000"/>
        <c:minorUnit val="400"/>
      </c:valAx>
    </c:plotArea>
    <c:legend>
      <c:legendPos val="b"/>
      <c:layout>
        <c:manualLayout>
          <c:xMode val="edge"/>
          <c:yMode val="edge"/>
          <c:x val="0.39860344221923288"/>
          <c:y val="0.17383395041864713"/>
          <c:w val="0.13567067087962037"/>
          <c:h val="6.1248844157446428E-2"/>
        </c:manualLayout>
      </c:layout>
      <c:overlay val="0"/>
      <c:txPr>
        <a:bodyPr/>
        <a:lstStyle/>
        <a:p>
          <a:pPr>
            <a:defRPr sz="11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0"/>
      <c:perspective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96180659096221"/>
          <c:y val="0.11162704975357712"/>
          <c:w val="0.8553819561697219"/>
          <c:h val="0.75776137700655988"/>
        </c:manualLayout>
      </c:layout>
      <c:bar3DChart>
        <c:barDir val="col"/>
        <c:grouping val="clustered"/>
        <c:varyColors val="0"/>
        <c:ser>
          <c:idx val="4"/>
          <c:order val="0"/>
          <c:tx>
            <c:strRef>
              <c:f>Sheet1!$C$45</c:f>
              <c:strCache>
                <c:ptCount val="1"/>
                <c:pt idx="0">
                  <c:v>Cases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Sheet1!$B$46:$B$55</c:f>
              <c:strCache>
                <c:ptCount val="10"/>
                <c:pt idx="0">
                  <c:v>2010</c:v>
                </c:pt>
                <c:pt idx="1">
                  <c:v>2011
 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Sheet1!$C$46:$C$55</c:f>
              <c:numCache>
                <c:formatCode>General</c:formatCode>
                <c:ptCount val="10"/>
                <c:pt idx="0">
                  <c:v>48176</c:v>
                </c:pt>
                <c:pt idx="1">
                  <c:v>20402</c:v>
                </c:pt>
                <c:pt idx="2">
                  <c:v>15977</c:v>
                </c:pt>
                <c:pt idx="3">
                  <c:v>18840</c:v>
                </c:pt>
                <c:pt idx="4">
                  <c:v>16049</c:v>
                </c:pt>
                <c:pt idx="5">
                  <c:v>27553</c:v>
                </c:pt>
                <c:pt idx="6">
                  <c:v>64057</c:v>
                </c:pt>
                <c:pt idx="7">
                  <c:v>67769</c:v>
                </c:pt>
                <c:pt idx="8">
                  <c:v>57813</c:v>
                </c:pt>
                <c:pt idx="9">
                  <c:v>34476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70-4960-A6A2-FD96C8D1F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6"/>
        <c:gapDepth val="252"/>
        <c:shape val="cylinder"/>
        <c:axId val="55537024"/>
        <c:axId val="55538816"/>
        <c:axId val="0"/>
      </c:bar3DChart>
      <c:catAx>
        <c:axId val="5553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en-IN"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5538816"/>
        <c:crosses val="autoZero"/>
        <c:auto val="1"/>
        <c:lblAlgn val="ctr"/>
        <c:lblOffset val="100"/>
        <c:noMultiLvlLbl val="0"/>
      </c:catAx>
      <c:valAx>
        <c:axId val="55538816"/>
        <c:scaling>
          <c:orientation val="minMax"/>
          <c:max val="700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lang="en-IN"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N"/>
                  <a:t>No. of Cases</a:t>
                </a:r>
              </a:p>
            </c:rich>
          </c:tx>
          <c:layout>
            <c:manualLayout>
              <c:xMode val="edge"/>
              <c:yMode val="edge"/>
              <c:x val="2.1818142742392615E-2"/>
              <c:y val="0.44745390368523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en-IN"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5537024"/>
        <c:crosses val="autoZero"/>
        <c:crossBetween val="between"/>
        <c:majorUnit val="10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25400" cap="flat" cmpd="sng" algn="ctr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00-41F2-BC26-44A24090CE0E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00-41F2-BC26-44A24090CE0E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00-41F2-BC26-44A24090CE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dLblPos val="inEnd"/>
            <c:showLegendKey val="1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'[Chart in Microsoft PowerPoint]Sheet2'!$P$2:$P$14</c:f>
              <c:strCache>
                <c:ptCount val="13"/>
                <c:pt idx="0">
                  <c:v>Orissa</c:v>
                </c:pt>
                <c:pt idx="1">
                  <c:v>Chhattisgarh</c:v>
                </c:pt>
                <c:pt idx="2">
                  <c:v>Jharkhand</c:v>
                </c:pt>
                <c:pt idx="3">
                  <c:v>Madhya Pradesh</c:v>
                </c:pt>
                <c:pt idx="4">
                  <c:v>Gujarat</c:v>
                </c:pt>
                <c:pt idx="5">
                  <c:v>Uttar Pradesh</c:v>
                </c:pt>
                <c:pt idx="6">
                  <c:v>West Bengal</c:v>
                </c:pt>
                <c:pt idx="7">
                  <c:v>Maharashtra</c:v>
                </c:pt>
                <c:pt idx="8">
                  <c:v>Andhra Pradesh</c:v>
                </c:pt>
                <c:pt idx="9">
                  <c:v>Meghalaya </c:v>
                </c:pt>
                <c:pt idx="10">
                  <c:v>Rajasthan</c:v>
                </c:pt>
                <c:pt idx="11">
                  <c:v>Karnataka</c:v>
                </c:pt>
                <c:pt idx="12">
                  <c:v>Tripura</c:v>
                </c:pt>
              </c:strCache>
            </c:strRef>
          </c:cat>
          <c:val>
            <c:numRef>
              <c:f>'[Chart in Microsoft PowerPoint]Sheet2'!$R$2:$R$14</c:f>
              <c:numCache>
                <c:formatCode>0_)</c:formatCode>
                <c:ptCount val="13"/>
                <c:pt idx="0">
                  <c:v>43.01923659590782</c:v>
                </c:pt>
                <c:pt idx="1">
                  <c:v>17.40346147424918</c:v>
                </c:pt>
                <c:pt idx="2">
                  <c:v>11.638913450776936</c:v>
                </c:pt>
                <c:pt idx="3">
                  <c:v>5.8793121572070763</c:v>
                </c:pt>
                <c:pt idx="4">
                  <c:v>4.772110336810468</c:v>
                </c:pt>
                <c:pt idx="5">
                  <c:v>4.0000494672990285</c:v>
                </c:pt>
                <c:pt idx="6">
                  <c:v>3.8664877599351981</c:v>
                </c:pt>
                <c:pt idx="7">
                  <c:v>2.190164664271625</c:v>
                </c:pt>
                <c:pt idx="8">
                  <c:v>2.0988974975730104</c:v>
                </c:pt>
                <c:pt idx="9">
                  <c:v>2.0348373453374009</c:v>
                </c:pt>
                <c:pt idx="10">
                  <c:v>1.3117491018593519</c:v>
                </c:pt>
                <c:pt idx="11">
                  <c:v>0.91279533523370282</c:v>
                </c:pt>
                <c:pt idx="12">
                  <c:v>0.87198481353920076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000-41F2-BC26-44A24090CE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236247040205562E-3"/>
          <c:y val="7.814408415441032E-2"/>
          <c:w val="0.94448025651154843"/>
          <c:h val="0.9140415074301493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F1-4203-8325-B6A6972FE4DB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F1-4203-8325-B6A6972FE4DB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AF1-4203-8325-B6A6972FE4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dLblPos val="inEnd"/>
            <c:showLegendKey val="1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'[Chart in Microsoft PowerPoint]Sheet2'!$M$2:$M$14</c:f>
              <c:strCache>
                <c:ptCount val="13"/>
                <c:pt idx="0">
                  <c:v>Orissa</c:v>
                </c:pt>
                <c:pt idx="1">
                  <c:v>Chhattisgarh</c:v>
                </c:pt>
                <c:pt idx="2">
                  <c:v>Jharkhand</c:v>
                </c:pt>
                <c:pt idx="3">
                  <c:v>Madhya Pradesh</c:v>
                </c:pt>
                <c:pt idx="4">
                  <c:v>Gujarat</c:v>
                </c:pt>
                <c:pt idx="5">
                  <c:v>Uttar Pradesh</c:v>
                </c:pt>
                <c:pt idx="6">
                  <c:v>West Bengal</c:v>
                </c:pt>
                <c:pt idx="7">
                  <c:v>Meghalaya </c:v>
                </c:pt>
                <c:pt idx="8">
                  <c:v>Maharashtra</c:v>
                </c:pt>
                <c:pt idx="9">
                  <c:v>Andhra Pradesh</c:v>
                </c:pt>
                <c:pt idx="10">
                  <c:v>Rajasthan</c:v>
                </c:pt>
                <c:pt idx="11">
                  <c:v>Karnataka</c:v>
                </c:pt>
                <c:pt idx="12">
                  <c:v>Tripura</c:v>
                </c:pt>
              </c:strCache>
            </c:strRef>
          </c:cat>
          <c:val>
            <c:numRef>
              <c:f>'[Chart in Microsoft PowerPoint]Sheet2'!$O$2:$O$14</c:f>
              <c:numCache>
                <c:formatCode>0_)</c:formatCode>
                <c:ptCount val="13"/>
                <c:pt idx="0">
                  <c:v>42.715453087640775</c:v>
                </c:pt>
                <c:pt idx="1">
                  <c:v>14.232626919272917</c:v>
                </c:pt>
                <c:pt idx="2">
                  <c:v>13.579089887748358</c:v>
                </c:pt>
                <c:pt idx="3">
                  <c:v>6.6358110638461305</c:v>
                </c:pt>
                <c:pt idx="4">
                  <c:v>4.3002275760747448</c:v>
                </c:pt>
                <c:pt idx="5">
                  <c:v>3.9081629713561425</c:v>
                </c:pt>
                <c:pt idx="6">
                  <c:v>3.3834896918600741</c:v>
                </c:pt>
                <c:pt idx="7">
                  <c:v>3.3749435860996138</c:v>
                </c:pt>
                <c:pt idx="8">
                  <c:v>2.3029354432932241</c:v>
                </c:pt>
                <c:pt idx="9">
                  <c:v>2.2674066890081717</c:v>
                </c:pt>
                <c:pt idx="10">
                  <c:v>1.2234374549889091</c:v>
                </c:pt>
                <c:pt idx="11">
                  <c:v>1.0637501080266181</c:v>
                </c:pt>
                <c:pt idx="12">
                  <c:v>1.012665520784322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AF1-4203-8325-B6A6972FE4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5227868428540863"/>
          <c:h val="0.9170484693453420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2C-481C-9BA4-A798939EFC7B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2C-481C-9BA4-A798939EFC7B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F2C-481C-9BA4-A798939EFC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dLblPos val="inEnd"/>
            <c:showLegendKey val="1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'[Chart in Microsoft PowerPoint]Sheet2'!$J$2:$J$14</c:f>
              <c:strCache>
                <c:ptCount val="13"/>
                <c:pt idx="0">
                  <c:v>Orissa</c:v>
                </c:pt>
                <c:pt idx="1">
                  <c:v>Chhattisgarh</c:v>
                </c:pt>
                <c:pt idx="2">
                  <c:v>Jharkhand</c:v>
                </c:pt>
                <c:pt idx="3">
                  <c:v>Madhya Pradesh</c:v>
                </c:pt>
                <c:pt idx="4">
                  <c:v>Maharashtra</c:v>
                </c:pt>
                <c:pt idx="5">
                  <c:v>Meghalaya </c:v>
                </c:pt>
                <c:pt idx="6">
                  <c:v>Uttar Pradesh</c:v>
                </c:pt>
                <c:pt idx="7">
                  <c:v>Gujarat</c:v>
                </c:pt>
                <c:pt idx="8">
                  <c:v>Tripura</c:v>
                </c:pt>
                <c:pt idx="9">
                  <c:v>Mizoram</c:v>
                </c:pt>
                <c:pt idx="10">
                  <c:v>Andhra Pradesh</c:v>
                </c:pt>
                <c:pt idx="11">
                  <c:v>West Bengal</c:v>
                </c:pt>
                <c:pt idx="12">
                  <c:v>Assam</c:v>
                </c:pt>
              </c:strCache>
            </c:strRef>
          </c:cat>
          <c:val>
            <c:numRef>
              <c:f>'[Chart in Microsoft PowerPoint]Sheet2'!$L$2:$L$14</c:f>
              <c:numCache>
                <c:formatCode>0_)</c:formatCode>
                <c:ptCount val="13"/>
                <c:pt idx="0">
                  <c:v>39.620096916643156</c:v>
                </c:pt>
                <c:pt idx="1">
                  <c:v>13.140431182018448</c:v>
                </c:pt>
                <c:pt idx="2">
                  <c:v>9.5048326813876702</c:v>
                </c:pt>
                <c:pt idx="3">
                  <c:v>9.1236417294804859</c:v>
                </c:pt>
                <c:pt idx="4">
                  <c:v>5.1336072926010186</c:v>
                </c:pt>
                <c:pt idx="5">
                  <c:v>4.4080475459302004</c:v>
                </c:pt>
                <c:pt idx="6">
                  <c:v>3.8787517107338387</c:v>
                </c:pt>
                <c:pt idx="7">
                  <c:v>3.7698270537648839</c:v>
                </c:pt>
                <c:pt idx="8">
                  <c:v>2.9498538450585277</c:v>
                </c:pt>
                <c:pt idx="9">
                  <c:v>2.5932412295698222</c:v>
                </c:pt>
                <c:pt idx="10">
                  <c:v>2.2711833970163204</c:v>
                </c:pt>
                <c:pt idx="11">
                  <c:v>2.1955437934258821</c:v>
                </c:pt>
                <c:pt idx="12">
                  <c:v>1.4109416223697318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F2C-481C-9BA4-A798939EFC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August!$B$5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FF0000">
                <a:alpha val="47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August!$A$6:$A$9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August!$B$6:$B$9</c:f>
              <c:numCache>
                <c:formatCode>General</c:formatCode>
                <c:ptCount val="4"/>
                <c:pt idx="0">
                  <c:v>33122</c:v>
                </c:pt>
                <c:pt idx="1">
                  <c:v>47921</c:v>
                </c:pt>
                <c:pt idx="2">
                  <c:v>26822</c:v>
                </c:pt>
                <c:pt idx="3">
                  <c:v>26594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B7-4D38-8EC6-0B8F42E98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051776"/>
        <c:axId val="55053312"/>
      </c:barChart>
      <c:catAx>
        <c:axId val="5505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en-IN" sz="1800"/>
            </a:pPr>
            <a:endParaRPr lang="en-US"/>
          </a:p>
        </c:txPr>
        <c:crossAx val="55053312"/>
        <c:crosses val="autoZero"/>
        <c:auto val="1"/>
        <c:lblAlgn val="ctr"/>
        <c:lblOffset val="100"/>
        <c:noMultiLvlLbl val="0"/>
      </c:catAx>
      <c:valAx>
        <c:axId val="55053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en-IN" sz="1800"/>
            </a:pPr>
            <a:endParaRPr lang="en-US"/>
          </a:p>
        </c:txPr>
        <c:crossAx val="5505177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192-42F7-8525-A3AF33B5FB2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92-42F7-8525-A3AF33B5FB22}"/>
              </c:ext>
            </c:extLst>
          </c:dPt>
          <c:dPt>
            <c:idx val="7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192-42F7-8525-A3AF33B5FB22}"/>
              </c:ext>
            </c:extLst>
          </c:dPt>
          <c:dPt>
            <c:idx val="8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192-42F7-8525-A3AF33B5FB22}"/>
              </c:ext>
            </c:extLst>
          </c:dPt>
          <c:dLbls>
            <c:dLbl>
              <c:idx val="0"/>
              <c:layout>
                <c:manualLayout>
                  <c:x val="4.7764708360188569E-2"/>
                  <c:y val="-7.51079183492159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92-42F7-8525-A3AF33B5FB22}"/>
                </c:ext>
              </c:extLst>
            </c:dLbl>
            <c:dLbl>
              <c:idx val="1"/>
              <c:layout>
                <c:manualLayout>
                  <c:x val="4.9129414313337033E-2"/>
                  <c:y val="-3.96402902398640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92-42F7-8525-A3AF33B5FB22}"/>
                </c:ext>
              </c:extLst>
            </c:dLbl>
            <c:dLbl>
              <c:idx val="2"/>
              <c:layout>
                <c:manualLayout>
                  <c:x val="2.0470589297223715E-2"/>
                  <c:y val="2.92086349135840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92-42F7-8525-A3AF33B5FB22}"/>
                </c:ext>
              </c:extLst>
            </c:dLbl>
            <c:dLbl>
              <c:idx val="3"/>
              <c:layout>
                <c:manualLayout>
                  <c:x val="1.5011765484630729E-2"/>
                  <c:y val="6.258993195768031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92-42F7-8525-A3AF33B5FB22}"/>
                </c:ext>
              </c:extLst>
            </c:dLbl>
            <c:dLbl>
              <c:idx val="4"/>
              <c:layout>
                <c:manualLayout>
                  <c:x val="-1.5011765484630729E-2"/>
                  <c:y val="2.71223038483280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92-42F7-8525-A3AF33B5FB22}"/>
                </c:ext>
              </c:extLst>
            </c:dLbl>
            <c:dLbl>
              <c:idx val="5"/>
              <c:layout>
                <c:manualLayout>
                  <c:x val="-3.7897409547087355E-2"/>
                  <c:y val="6.571029144909854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92-42F7-8525-A3AF33B5FB22}"/>
                </c:ext>
              </c:extLst>
            </c:dLbl>
            <c:dLbl>
              <c:idx val="6"/>
              <c:layout>
                <c:manualLayout>
                  <c:x val="-2.5929413109816706E-2"/>
                  <c:y val="4.38129523703759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192-42F7-8525-A3AF33B5FB22}"/>
                </c:ext>
              </c:extLst>
            </c:dLbl>
            <c:dLbl>
              <c:idx val="7"/>
              <c:layout>
                <c:manualLayout>
                  <c:x val="-4.0941178594447271E-2"/>
                  <c:y val="4.58992834356321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92-42F7-8525-A3AF33B5FB22}"/>
                </c:ext>
              </c:extLst>
            </c:dLbl>
            <c:dLbl>
              <c:idx val="8"/>
              <c:layout>
                <c:manualLayout>
                  <c:x val="-4.7764708360188694E-2"/>
                  <c:y val="2.29496417178160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92-42F7-8525-A3AF33B5FB22}"/>
                </c:ext>
              </c:extLst>
            </c:dLbl>
            <c:dLbl>
              <c:idx val="9"/>
              <c:layout>
                <c:manualLayout>
                  <c:x val="-3.5482354781854492E-2"/>
                  <c:y val="1.66906485220479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92-42F7-8525-A3AF33B5FB22}"/>
                </c:ext>
              </c:extLst>
            </c:dLbl>
            <c:dLbl>
              <c:idx val="10"/>
              <c:layout>
                <c:manualLayout>
                  <c:x val="-4.5035296453892336E-2"/>
                  <c:y val="8.345324261024024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192-42F7-8525-A3AF33B5FB22}"/>
                </c:ext>
              </c:extLst>
            </c:dLbl>
            <c:dLbl>
              <c:idx val="11"/>
              <c:layout>
                <c:manualLayout>
                  <c:x val="-2.4564707156668447E-2"/>
                  <c:y val="1.04316553262800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192-42F7-8525-A3AF33B5FB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60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'19-25 Aug (2)'!$B$7:$B$18</c:f>
              <c:strCache>
                <c:ptCount val="12"/>
                <c:pt idx="0">
                  <c:v>Karnataka</c:v>
                </c:pt>
                <c:pt idx="1">
                  <c:v>Odisha</c:v>
                </c:pt>
                <c:pt idx="2">
                  <c:v>Uttrakhand</c:v>
                </c:pt>
                <c:pt idx="3">
                  <c:v>Maharashtra</c:v>
                </c:pt>
                <c:pt idx="4">
                  <c:v>Kerala </c:v>
                </c:pt>
                <c:pt idx="5">
                  <c:v>Rajasthan  </c:v>
                </c:pt>
                <c:pt idx="6">
                  <c:v>Telangana</c:v>
                </c:pt>
                <c:pt idx="7">
                  <c:v>Puducherry</c:v>
                </c:pt>
                <c:pt idx="8">
                  <c:v>Tamil Nadu </c:v>
                </c:pt>
                <c:pt idx="9">
                  <c:v>Andhra Pd. </c:v>
                </c:pt>
                <c:pt idx="10">
                  <c:v>Gujarat</c:v>
                </c:pt>
                <c:pt idx="11">
                  <c:v>Rest of 23 States</c:v>
                </c:pt>
              </c:strCache>
            </c:strRef>
          </c:cat>
          <c:val>
            <c:numRef>
              <c:f>'19-25 Aug (2)'!$C$7:$C$18</c:f>
              <c:numCache>
                <c:formatCode>General</c:formatCode>
                <c:ptCount val="12"/>
                <c:pt idx="0">
                  <c:v>10168</c:v>
                </c:pt>
                <c:pt idx="1">
                  <c:v>653</c:v>
                </c:pt>
                <c:pt idx="2">
                  <c:v>1258</c:v>
                </c:pt>
                <c:pt idx="3">
                  <c:v>4275</c:v>
                </c:pt>
                <c:pt idx="4">
                  <c:v>2510</c:v>
                </c:pt>
                <c:pt idx="5">
                  <c:v>855</c:v>
                </c:pt>
                <c:pt idx="6">
                  <c:v>3670</c:v>
                </c:pt>
                <c:pt idx="7">
                  <c:v>428</c:v>
                </c:pt>
                <c:pt idx="8">
                  <c:v>1878</c:v>
                </c:pt>
                <c:pt idx="9">
                  <c:v>1463</c:v>
                </c:pt>
                <c:pt idx="10">
                  <c:v>1386</c:v>
                </c:pt>
                <c:pt idx="11">
                  <c:v>3459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192-42F7-8525-A3AF33B5F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solidFill>
        <a:srgbClr val="C00000"/>
      </a:solidFill>
    </a:ln>
  </c:spPr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60514962527347"/>
          <c:y val="0.19816149696708049"/>
          <c:w val="0.57292311924592543"/>
          <c:h val="0.69990391757552606"/>
        </c:manualLayout>
      </c:layout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2.7575349956255549E-2"/>
                  <c:y val="-0.1489326334208228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EC-4063-A5AB-192C10D69622}"/>
                </c:ext>
              </c:extLst>
            </c:dLbl>
            <c:dLbl>
              <c:idx val="2"/>
              <c:layout>
                <c:manualLayout>
                  <c:x val="7.3302712160979874E-2"/>
                  <c:y val="-4.20071449402159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EC-4063-A5AB-192C10D69622}"/>
                </c:ext>
              </c:extLst>
            </c:dLbl>
            <c:dLbl>
              <c:idx val="3"/>
              <c:layout>
                <c:manualLayout>
                  <c:x val="-8.5644138232720948E-2"/>
                  <c:y val="-2.472222222222222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EC-4063-A5AB-192C10D69622}"/>
                </c:ext>
              </c:extLst>
            </c:dLbl>
            <c:dLbl>
              <c:idx val="4"/>
              <c:layout>
                <c:manualLayout>
                  <c:x val="-2.3403543307086608E-2"/>
                  <c:y val="-2.4225357247010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EC-4063-A5AB-192C10D69622}"/>
                </c:ext>
              </c:extLst>
            </c:dLbl>
            <c:dLbl>
              <c:idx val="5"/>
              <c:layout>
                <c:manualLayout>
                  <c:x val="-5.5956692913385946E-2"/>
                  <c:y val="-1.56266404199475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EC-4063-A5AB-192C10D69622}"/>
                </c:ext>
              </c:extLst>
            </c:dLbl>
            <c:dLbl>
              <c:idx val="6"/>
              <c:layout>
                <c:manualLayout>
                  <c:x val="-3.5641732283464685E-2"/>
                  <c:y val="-7.062554680664917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EC-4063-A5AB-192C10D6962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Sheet1!$A$1:$A$7</c:f>
              <c:strCache>
                <c:ptCount val="7"/>
                <c:pt idx="0">
                  <c:v>2018</c:v>
                </c:pt>
                <c:pt idx="1">
                  <c:v>Assam</c:v>
                </c:pt>
                <c:pt idx="2">
                  <c:v>Uttar Pradesh</c:v>
                </c:pt>
                <c:pt idx="3">
                  <c:v>Tamil Nadu</c:v>
                </c:pt>
                <c:pt idx="4">
                  <c:v>West Bengal</c:v>
                </c:pt>
                <c:pt idx="5">
                  <c:v>Bihar</c:v>
                </c:pt>
                <c:pt idx="6">
                  <c:v>Others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1">
                  <c:v>31</c:v>
                </c:pt>
                <c:pt idx="2">
                  <c:v>19</c:v>
                </c:pt>
                <c:pt idx="3">
                  <c:v>9</c:v>
                </c:pt>
                <c:pt idx="4">
                  <c:v>8</c:v>
                </c:pt>
                <c:pt idx="5">
                  <c:v>4</c:v>
                </c:pt>
                <c:pt idx="6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CEC-4063-A5AB-192C10D69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531460329730463"/>
          <c:y val="6.5847550306211727E-2"/>
          <c:w val="0.61375528883958863"/>
          <c:h val="0.87293489355497411"/>
        </c:manualLayout>
      </c:layout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-4.4424202099029836E-2"/>
                  <c:y val="-0.121312301751139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6E-4C47-8898-7550DE0646DD}"/>
                </c:ext>
              </c:extLst>
            </c:dLbl>
            <c:dLbl>
              <c:idx val="2"/>
              <c:layout>
                <c:manualLayout>
                  <c:x val="0.10259776902887142"/>
                  <c:y val="-1.89351851851852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6E-4C47-8898-7550DE0646DD}"/>
                </c:ext>
              </c:extLst>
            </c:dLbl>
            <c:dLbl>
              <c:idx val="3"/>
              <c:layout>
                <c:manualLayout>
                  <c:x val="-2.7569991251093613E-2"/>
                  <c:y val="6.510279965004393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6E-4C47-8898-7550DE0646DD}"/>
                </c:ext>
              </c:extLst>
            </c:dLbl>
            <c:dLbl>
              <c:idx val="4"/>
              <c:layout>
                <c:manualLayout>
                  <c:x val="-6.7649059492563376E-2"/>
                  <c:y val="8.9639836687081082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6E-4C47-8898-7550DE0646DD}"/>
                </c:ext>
              </c:extLst>
            </c:dLbl>
            <c:dLbl>
              <c:idx val="5"/>
              <c:layout>
                <c:manualLayout>
                  <c:x val="-9.2631452318460414E-2"/>
                  <c:y val="-1.41437007874015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6E-4C47-8898-7550DE0646DD}"/>
                </c:ext>
              </c:extLst>
            </c:dLbl>
            <c:dLbl>
              <c:idx val="6"/>
              <c:layout>
                <c:manualLayout>
                  <c:x val="-0.1340596019247591"/>
                  <c:y val="4.2793452901720798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Others, 24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6E-4C47-8898-7550DE0646D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Sheet1!$E$1:$E$7</c:f>
              <c:strCache>
                <c:ptCount val="7"/>
                <c:pt idx="0">
                  <c:v>2017</c:v>
                </c:pt>
                <c:pt idx="1">
                  <c:v>Assam</c:v>
                </c:pt>
                <c:pt idx="2">
                  <c:v>Uttar Pradesh</c:v>
                </c:pt>
                <c:pt idx="3">
                  <c:v>Tamil Nadu</c:v>
                </c:pt>
                <c:pt idx="4">
                  <c:v>Wet Bengal</c:v>
                </c:pt>
                <c:pt idx="5">
                  <c:v>Bihar</c:v>
                </c:pt>
                <c:pt idx="6">
                  <c:v>Others</c:v>
                </c:pt>
              </c:strCache>
            </c:strRef>
          </c:cat>
          <c:val>
            <c:numRef>
              <c:f>Sheet1!$F$1:$F$7</c:f>
              <c:numCache>
                <c:formatCode>General</c:formatCode>
                <c:ptCount val="7"/>
                <c:pt idx="1">
                  <c:v>28</c:v>
                </c:pt>
                <c:pt idx="2">
                  <c:v>32</c:v>
                </c:pt>
                <c:pt idx="3">
                  <c:v>6</c:v>
                </c:pt>
                <c:pt idx="4">
                  <c:v>7</c:v>
                </c:pt>
                <c:pt idx="5">
                  <c:v>3</c:v>
                </c:pt>
                <c:pt idx="6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66E-4C47-8898-7550DE064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2000" b="1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449159483282921"/>
          <c:y val="6.0766832045681202E-2"/>
          <c:w val="0.8704972280112776"/>
          <c:h val="0.80022099902089061"/>
        </c:manualLayout>
      </c:layout>
      <c:lineChart>
        <c:grouping val="standard"/>
        <c:varyColors val="0"/>
        <c:ser>
          <c:idx val="7"/>
          <c:order val="0"/>
          <c:tx>
            <c:strRef>
              <c:f>Sheet4!$N$2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pPr>
              <a:solidFill>
                <a:srgbClr val="00B050"/>
              </a:solidFill>
            </c:spPr>
          </c:marker>
          <c:cat>
            <c:strRef>
              <c:f>Sheet4!$A$3:$A$14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Sheet4!$N$3:$N$14</c:f>
              <c:numCache>
                <c:formatCode>General</c:formatCode>
                <c:ptCount val="12"/>
                <c:pt idx="0">
                  <c:v>1222</c:v>
                </c:pt>
                <c:pt idx="1">
                  <c:v>868</c:v>
                </c:pt>
                <c:pt idx="2">
                  <c:v>651</c:v>
                </c:pt>
                <c:pt idx="3">
                  <c:v>424</c:v>
                </c:pt>
                <c:pt idx="4">
                  <c:v>934</c:v>
                </c:pt>
                <c:pt idx="5">
                  <c:v>2246</c:v>
                </c:pt>
                <c:pt idx="6">
                  <c:v>4830</c:v>
                </c:pt>
                <c:pt idx="7">
                  <c:v>7044</c:v>
                </c:pt>
                <c:pt idx="8">
                  <c:v>24071</c:v>
                </c:pt>
                <c:pt idx="9">
                  <c:v>34195</c:v>
                </c:pt>
                <c:pt idx="10">
                  <c:v>13749</c:v>
                </c:pt>
                <c:pt idx="11">
                  <c:v>9684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217-4741-BF04-5BBAFDC728AE}"/>
            </c:ext>
          </c:extLst>
        </c:ser>
        <c:ser>
          <c:idx val="8"/>
          <c:order val="1"/>
          <c:tx>
            <c:strRef>
              <c:f>Sheet4!$O$2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Sheet4!$A$3:$A$14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Sheet4!$O$3:$O$14</c:f>
              <c:numCache>
                <c:formatCode>General</c:formatCode>
                <c:ptCount val="12"/>
                <c:pt idx="0">
                  <c:v>1642</c:v>
                </c:pt>
                <c:pt idx="1">
                  <c:v>966</c:v>
                </c:pt>
                <c:pt idx="2">
                  <c:v>900</c:v>
                </c:pt>
                <c:pt idx="3">
                  <c:v>1002</c:v>
                </c:pt>
                <c:pt idx="4">
                  <c:v>1664</c:v>
                </c:pt>
                <c:pt idx="5">
                  <c:v>3315</c:v>
                </c:pt>
                <c:pt idx="6">
                  <c:v>7381</c:v>
                </c:pt>
                <c:pt idx="7">
                  <c:v>16252</c:v>
                </c:pt>
                <c:pt idx="8">
                  <c:v>29894</c:v>
                </c:pt>
                <c:pt idx="9">
                  <c:v>34700</c:v>
                </c:pt>
                <c:pt idx="10">
                  <c:v>26261</c:v>
                </c:pt>
                <c:pt idx="11">
                  <c:v>5189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217-4741-BF04-5BBAFDC728AE}"/>
            </c:ext>
          </c:extLst>
        </c:ser>
        <c:ser>
          <c:idx val="9"/>
          <c:order val="2"/>
          <c:tx>
            <c:strRef>
              <c:f>Sheet4!$P$2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Sheet4!$A$3:$A$14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Sheet4!$P$3:$P$14</c:f>
              <c:numCache>
                <c:formatCode>General</c:formatCode>
                <c:ptCount val="12"/>
                <c:pt idx="0">
                  <c:v>1558</c:v>
                </c:pt>
                <c:pt idx="1">
                  <c:v>1213</c:v>
                </c:pt>
                <c:pt idx="2">
                  <c:v>2137</c:v>
                </c:pt>
                <c:pt idx="3">
                  <c:v>2516</c:v>
                </c:pt>
                <c:pt idx="4">
                  <c:v>4084</c:v>
                </c:pt>
                <c:pt idx="5">
                  <c:v>6822</c:v>
                </c:pt>
                <c:pt idx="6">
                  <c:v>11405</c:v>
                </c:pt>
                <c:pt idx="7">
                  <c:v>17777</c:v>
                </c:pt>
                <c:pt idx="8">
                  <c:v>25733</c:v>
                </c:pt>
                <c:pt idx="9">
                  <c:v>43239</c:v>
                </c:pt>
                <c:pt idx="10">
                  <c:v>34252</c:v>
                </c:pt>
                <c:pt idx="11">
                  <c:v>8925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217-4741-BF04-5BBAFDC728AE}"/>
            </c:ext>
          </c:extLst>
        </c:ser>
        <c:ser>
          <c:idx val="10"/>
          <c:order val="3"/>
          <c:tx>
            <c:strRef>
              <c:f>Sheet4!$Q$2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Sheet4!$A$3:$A$14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Sheet4!$Q$3:$Q$14</c:f>
              <c:numCache>
                <c:formatCode>General</c:formatCode>
                <c:ptCount val="12"/>
                <c:pt idx="0">
                  <c:v>2185</c:v>
                </c:pt>
                <c:pt idx="1">
                  <c:v>1195</c:v>
                </c:pt>
                <c:pt idx="2">
                  <c:v>1075</c:v>
                </c:pt>
                <c:pt idx="3">
                  <c:v>1188</c:v>
                </c:pt>
                <c:pt idx="4">
                  <c:v>1568</c:v>
                </c:pt>
                <c:pt idx="5">
                  <c:v>3112</c:v>
                </c:pt>
                <c:pt idx="6">
                  <c:v>6165</c:v>
                </c:pt>
                <c:pt idx="7">
                  <c:v>10026</c:v>
                </c:pt>
                <c:pt idx="8">
                  <c:v>14354</c:v>
                </c:pt>
                <c:pt idx="9">
                  <c:v>29654</c:v>
                </c:pt>
                <c:pt idx="10">
                  <c:v>19452</c:v>
                </c:pt>
                <c:pt idx="11">
                  <c:v>11215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217-4741-BF04-5BBAFDC728AE}"/>
            </c:ext>
          </c:extLst>
        </c:ser>
        <c:ser>
          <c:idx val="13"/>
          <c:order val="4"/>
          <c:tx>
            <c:strRef>
              <c:f>Sheet4!$R$2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cat>
            <c:strRef>
              <c:f>Sheet4!$A$3:$A$14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Sheet4!$R$3:$R$14</c:f>
              <c:numCache>
                <c:formatCode>General</c:formatCode>
                <c:ptCount val="12"/>
                <c:pt idx="0">
                  <c:v>1206</c:v>
                </c:pt>
                <c:pt idx="1">
                  <c:v>967</c:v>
                </c:pt>
                <c:pt idx="2">
                  <c:v>1156</c:v>
                </c:pt>
                <c:pt idx="3">
                  <c:v>1008</c:v>
                </c:pt>
                <c:pt idx="4">
                  <c:v>1379</c:v>
                </c:pt>
                <c:pt idx="5">
                  <c:v>2342</c:v>
                </c:pt>
                <c:pt idx="6">
                  <c:v>6492</c:v>
                </c:pt>
                <c:pt idx="7">
                  <c:v>8877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217-4741-BF04-5BBAFDC728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443840"/>
        <c:axId val="55445376"/>
      </c:lineChart>
      <c:catAx>
        <c:axId val="55443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lang="en-IN"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5445376"/>
        <c:crosses val="autoZero"/>
        <c:auto val="1"/>
        <c:lblAlgn val="ctr"/>
        <c:lblOffset val="100"/>
        <c:noMultiLvlLbl val="0"/>
      </c:catAx>
      <c:valAx>
        <c:axId val="55445376"/>
        <c:scaling>
          <c:orientation val="minMax"/>
          <c:max val="45000"/>
        </c:scaling>
        <c:delete val="0"/>
        <c:axPos val="l"/>
        <c:title>
          <c:tx>
            <c:rich>
              <a:bodyPr/>
              <a:lstStyle/>
              <a:p>
                <a:pPr>
                  <a:defRPr lang="en-IN"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N"/>
                  <a:t>No. of Cases</a:t>
                </a:r>
              </a:p>
            </c:rich>
          </c:tx>
          <c:layout>
            <c:manualLayout>
              <c:xMode val="edge"/>
              <c:yMode val="edge"/>
              <c:x val="5.1703063378663724E-3"/>
              <c:y val="0.4032805930606663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lang="en-IN"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5443840"/>
        <c:crosses val="autoZero"/>
        <c:crossBetween val="between"/>
        <c:majorUnit val="5000"/>
        <c:minorUnit val="5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3504965595516791"/>
          <c:y val="0.18310781374615964"/>
          <c:w val="0.5690792564420758"/>
          <c:h val="5.434255671019191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lang="en-IN" sz="165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0.79267</cdr:x>
      <cdr:y>0.03138</cdr:y>
    </cdr:from>
    <cdr:to>
      <cdr:x>0.99267</cdr:x>
      <cdr:y>0.1668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07425" y="109871"/>
          <a:ext cx="1137283" cy="474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b="1" dirty="0"/>
            <a:t>2018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0.78542</cdr:x>
      <cdr:y>0</cdr:y>
    </cdr:from>
    <cdr:to>
      <cdr:x>0.98542</cdr:x>
      <cdr:y>0.13542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90925" y="0"/>
          <a:ext cx="914400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b="1" dirty="0"/>
            <a:t>2017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0.78542</cdr:x>
      <cdr:y>0</cdr:y>
    </cdr:from>
    <cdr:to>
      <cdr:x>0.98542</cdr:x>
      <cdr:y>0.13542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90925" y="0"/>
          <a:ext cx="914400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b="1" dirty="0"/>
            <a:t>2016</a:t>
          </a:r>
        </a:p>
      </cdr:txBody>
    </cdr:sp>
  </cdr:relSizeAnchor>
  <cdr:relSizeAnchor xmlns:cdr="http://schemas.openxmlformats.org/drawingml/2006/chartDrawing">
    <cdr:from>
      <cdr:x>0.78542</cdr:x>
      <cdr:y>0</cdr:y>
    </cdr:from>
    <cdr:to>
      <cdr:x>0.98542</cdr:x>
      <cdr:y>0.13542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590925" y="0"/>
          <a:ext cx="914400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8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0.78542</cdr:x>
      <cdr:y>0</cdr:y>
    </cdr:from>
    <cdr:to>
      <cdr:x>0.98542</cdr:x>
      <cdr:y>0.13542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90925" y="0"/>
          <a:ext cx="914400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b="1" dirty="0"/>
            <a:t>2015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29B52-D64C-474F-8AA1-3D58FC0DF373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BA0E3-D0AD-5741-AD61-6BB848668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56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1ECCF-D397-1743-A2F4-A3AA58C52282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970BB-D79D-6A46-8879-B77F0A3800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83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6B39-E8E6-5548-B9E0-02B4701990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4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970BB-D79D-6A46-8879-B77F0A3800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30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xmlns="" id="{5F6A1366-C27E-EC48-BF5D-F82879D90B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xmlns="" id="{A84AC273-6000-FA4C-8A28-C9F050970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Home based management of lymphoedema cases and up-scaling of hydrocele operations in the identified CHCs / District hospitals/ medical colleges.</a:t>
            </a:r>
            <a:endParaRPr lang="en-US" altLang="en-US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xmlns="" id="{904A3F52-53D8-9344-B394-9B2FB3B44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9D38C9-351C-F442-9D76-0051E73E2C7F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64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xmlns="" id="{5F6A1366-C27E-EC48-BF5D-F82879D90B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xmlns="" id="{A84AC273-6000-FA4C-8A28-C9F050970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Home based management of lymphoedema cases and up-scaling of hydrocele operations in the identified CHCs / District hospitals/ medical colleges.</a:t>
            </a:r>
            <a:endParaRPr lang="en-US" altLang="en-US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xmlns="" id="{904A3F52-53D8-9344-B394-9B2FB3B44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9D38C9-351C-F442-9D76-0051E73E2C7F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6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xmlns="" id="{5F6A1366-C27E-EC48-BF5D-F82879D90B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xmlns="" id="{A84AC273-6000-FA4C-8A28-C9F050970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Home based management of lymphoedema cases and up-scaling of hydrocele operations in the identified CHCs / District hospitals/ medical colleges.</a:t>
            </a:r>
            <a:endParaRPr lang="en-US" altLang="en-US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xmlns="" id="{904A3F52-53D8-9344-B394-9B2FB3B44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9D38C9-351C-F442-9D76-0051E73E2C7F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927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1E7A18-E8E1-461C-A743-658250E60C0F}" type="slidenum">
              <a:rPr lang="en-US" smtClean="0">
                <a:latin typeface="Arial" charset="0"/>
                <a:cs typeface="Arial" charset="0"/>
              </a:rPr>
              <a:pPr/>
              <a:t>26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77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970BB-D79D-6A46-8879-B77F0A38002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51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970BB-D79D-6A46-8879-B77F0A38002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197187"/>
            <a:ext cx="97536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42174"/>
            <a:ext cx="97536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EEDB-453F-8E4A-9C96-034A42EB24AD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1150-E290-8B4B-AED7-AD8DB4058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3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EEDB-453F-8E4A-9C96-034A42EB24AD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1150-E290-8B4B-AED7-AD8DB4058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1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389467"/>
            <a:ext cx="2804160" cy="619929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389467"/>
            <a:ext cx="8249920" cy="619929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EEDB-453F-8E4A-9C96-034A42EB24AD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1150-E290-8B4B-AED7-AD8DB4058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04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6334"/>
            <a:ext cx="1170432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50240" y="1706883"/>
            <a:ext cx="5743787" cy="483277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0773" y="1706883"/>
            <a:ext cx="5743787" cy="4832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36374-F8C8-4AD7-A5E4-67E692D6449D}" type="datetime1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76C6-3EB3-457C-8798-7AABFA047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54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EEDB-453F-8E4A-9C96-034A42EB24AD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1150-E290-8B4B-AED7-AD8DB4058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1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1823721"/>
            <a:ext cx="11216640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4895428"/>
            <a:ext cx="1121664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EEDB-453F-8E4A-9C96-034A42EB24AD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1150-E290-8B4B-AED7-AD8DB4058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2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1947333"/>
            <a:ext cx="5527040" cy="464142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1947333"/>
            <a:ext cx="5527040" cy="464142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EEDB-453F-8E4A-9C96-034A42EB24AD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1150-E290-8B4B-AED7-AD8DB4058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7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389467"/>
            <a:ext cx="11216640" cy="14139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1793241"/>
            <a:ext cx="5501639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2672080"/>
            <a:ext cx="5501639" cy="393022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1793241"/>
            <a:ext cx="552873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2672080"/>
            <a:ext cx="5528734" cy="393022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EEDB-453F-8E4A-9C96-034A42EB24AD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1150-E290-8B4B-AED7-AD8DB4058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8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EEDB-453F-8E4A-9C96-034A42EB24AD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1150-E290-8B4B-AED7-AD8DB4058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1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EEDB-453F-8E4A-9C96-034A42EB24AD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1150-E290-8B4B-AED7-AD8DB4058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4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487680"/>
            <a:ext cx="419438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053254"/>
            <a:ext cx="6583680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194560"/>
            <a:ext cx="419438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EEDB-453F-8E4A-9C96-034A42EB24AD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1150-E290-8B4B-AED7-AD8DB4058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7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487680"/>
            <a:ext cx="419438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053254"/>
            <a:ext cx="6583680" cy="5198533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194560"/>
            <a:ext cx="419438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EEDB-453F-8E4A-9C96-034A42EB24AD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1150-E290-8B4B-AED7-AD8DB4058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8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389467"/>
            <a:ext cx="1121664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1947333"/>
            <a:ext cx="1121664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6780107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7EEDB-453F-8E4A-9C96-034A42EB24AD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6780107"/>
            <a:ext cx="43891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6780107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E1150-E290-8B4B-AED7-AD8DB4058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8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Malaria%20Situation%202015%20to%202017.xlsx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484" y="16041"/>
            <a:ext cx="1331495" cy="12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416" y="-103188"/>
            <a:ext cx="1801416" cy="158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16832"/>
            <a:ext cx="13004800" cy="1676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dirty="0" smtClean="0">
                <a:solidFill>
                  <a:srgbClr val="002060"/>
                </a:solidFill>
                <a:cs typeface="Arial" charset="0"/>
              </a:rPr>
              <a:t>Quarterly </a:t>
            </a:r>
            <a:r>
              <a:rPr lang="en-US" b="1" i="1" dirty="0">
                <a:solidFill>
                  <a:srgbClr val="002060"/>
                </a:solidFill>
                <a:cs typeface="Arial" charset="0"/>
              </a:rPr>
              <a:t>Review </a:t>
            </a:r>
            <a:r>
              <a:rPr lang="en-US" b="1" i="1" dirty="0" smtClean="0">
                <a:solidFill>
                  <a:srgbClr val="002060"/>
                </a:solidFill>
                <a:cs typeface="Arial" charset="0"/>
              </a:rPr>
              <a:t>Meeting</a:t>
            </a:r>
            <a:br>
              <a:rPr lang="en-US" b="1" i="1" dirty="0" smtClean="0">
                <a:solidFill>
                  <a:srgbClr val="002060"/>
                </a:solidFill>
                <a:cs typeface="Arial" charset="0"/>
              </a:rPr>
            </a:br>
            <a:r>
              <a:rPr lang="en-US" b="1" i="1" dirty="0" smtClean="0">
                <a:solidFill>
                  <a:srgbClr val="002060"/>
                </a:solidFill>
                <a:cs typeface="Arial" charset="0"/>
              </a:rPr>
              <a:t>19</a:t>
            </a:r>
            <a:r>
              <a:rPr lang="en-US" b="1" i="1" baseline="30000" dirty="0" smtClean="0">
                <a:solidFill>
                  <a:srgbClr val="002060"/>
                </a:solidFill>
                <a:cs typeface="Arial" charset="0"/>
              </a:rPr>
              <a:t>th</a:t>
            </a:r>
            <a:r>
              <a:rPr lang="en-US" b="1" i="1" dirty="0" smtClean="0">
                <a:solidFill>
                  <a:srgbClr val="002060"/>
                </a:solidFill>
                <a:cs typeface="Arial" charset="0"/>
              </a:rPr>
              <a:t> – 20</a:t>
            </a:r>
            <a:r>
              <a:rPr lang="en-US" b="1" i="1" baseline="30000" dirty="0" smtClean="0">
                <a:solidFill>
                  <a:srgbClr val="002060"/>
                </a:solidFill>
                <a:cs typeface="Arial" charset="0"/>
              </a:rPr>
              <a:t>th</a:t>
            </a:r>
            <a:r>
              <a:rPr lang="en-US" b="1" i="1" dirty="0" smtClean="0">
                <a:solidFill>
                  <a:srgbClr val="002060"/>
                </a:solidFill>
                <a:cs typeface="Arial" charset="0"/>
              </a:rPr>
              <a:t> September, 2019</a:t>
            </a:r>
            <a:endParaRPr lang="en-GB" b="1" i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934056" y="5085184"/>
            <a:ext cx="9293494" cy="1073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Rekha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Shukla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Joint Secretary (LEP &amp;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VBD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2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C51F48C5-292B-490E-A303-B3D726B3B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9600" y="6570141"/>
            <a:ext cx="5990743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dirty="0">
                <a:solidFill>
                  <a:srgbClr val="C00000"/>
                </a:solidFill>
                <a:latin typeface="Arial Black" panose="020B0604020202020204" pitchFamily="34" charset="0"/>
              </a:rPr>
              <a:t>32003 </a:t>
            </a:r>
            <a:r>
              <a:rPr lang="en-US" altLang="en-US" sz="4000" b="1" dirty="0">
                <a:solidFill>
                  <a:srgbClr val="0070C0"/>
                </a:solidFill>
                <a:latin typeface="Arial Black" panose="020B0604020202020204" pitchFamily="34" charset="0"/>
              </a:rPr>
              <a:t>Dengue cases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CB246C5D-8EF1-4D00-9A4B-5260728FE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248400"/>
              </p:ext>
            </p:extLst>
          </p:nvPr>
        </p:nvGraphicFramePr>
        <p:xfrm>
          <a:off x="1668379" y="931531"/>
          <a:ext cx="10309259" cy="5638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187625" y="44625"/>
            <a:ext cx="10619364" cy="87058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2800" b="1" dirty="0">
                <a:solidFill>
                  <a:schemeClr val="bg1"/>
                </a:solidFill>
                <a:cs typeface="Arial" pitchFamily="34" charset="0"/>
              </a:rPr>
              <a:t>Contribution by States: Dengue cases in 2019 </a:t>
            </a:r>
            <a:br>
              <a:rPr lang="en-US" altLang="en-US" sz="28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altLang="en-US" sz="2800" b="1" dirty="0">
                <a:solidFill>
                  <a:schemeClr val="bg1"/>
                </a:solidFill>
                <a:cs typeface="Arial" pitchFamily="34" charset="0"/>
              </a:rPr>
              <a:t>(till 8</a:t>
            </a:r>
            <a:r>
              <a:rPr lang="en-US" altLang="en-US" sz="2800" b="1" baseline="30000" dirty="0">
                <a:solidFill>
                  <a:schemeClr val="bg1"/>
                </a:solidFill>
                <a:cs typeface="Arial" pitchFamily="34" charset="0"/>
              </a:rPr>
              <a:t>th</a:t>
            </a:r>
            <a:r>
              <a:rPr lang="en-US" altLang="en-US" sz="2800" b="1" dirty="0">
                <a:solidFill>
                  <a:schemeClr val="bg1"/>
                </a:solidFill>
                <a:cs typeface="Arial" pitchFamily="34" charset="0"/>
              </a:rPr>
              <a:t> Sept.)</a:t>
            </a:r>
            <a:endParaRPr lang="en-GB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7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6">
            <a:extLst>
              <a:ext uri="{FF2B5EF4-FFF2-40B4-BE49-F238E27FC236}">
                <a16:creationId xmlns:a16="http://schemas.microsoft.com/office/drawing/2014/main" xmlns="" id="{A7CF2EC9-B38B-4910-BA58-B49EAF78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39" y="914402"/>
            <a:ext cx="12085540" cy="5768258"/>
          </a:xfrm>
        </p:spPr>
        <p:txBody>
          <a:bodyPr rtlCol="0">
            <a:normAutofit/>
          </a:bodyPr>
          <a:lstStyle/>
          <a:p>
            <a:pPr marL="444058" indent="-444058" algn="just">
              <a:spcBef>
                <a:spcPts val="584"/>
              </a:spcBef>
              <a:buFont typeface="Calibri Light" panose="020F0302020204030204" pitchFamily="34" charset="0"/>
              <a:buAutoNum type="arabicPeriod"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Large scale Dengue outbreak  ongoing  in neighboring countries – all States to keep a high alert  </a:t>
            </a:r>
          </a:p>
          <a:p>
            <a:pPr marL="444058" indent="-444058" algn="just">
              <a:spcBef>
                <a:spcPts val="584"/>
              </a:spcBef>
              <a:buFont typeface="Calibri Light" panose="020F0302020204030204" pitchFamily="34" charset="0"/>
              <a:buAutoNum type="arabicPeriod"/>
              <a:defRPr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058" indent="-444058" algn="just">
              <a:spcBef>
                <a:spcPts val="584"/>
              </a:spcBef>
              <a:buFont typeface="Calibri Light" panose="020F0302020204030204" pitchFamily="34" charset="0"/>
              <a:buAutoNum type="arabicPeriod"/>
              <a:defRPr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Attention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needed in municipal corporations :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Thiruvananthapuram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Hyderabad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collaborate with Urban department</a:t>
            </a:r>
          </a:p>
          <a:p>
            <a:pPr marL="444058" indent="-444058" algn="just">
              <a:spcBef>
                <a:spcPts val="584"/>
              </a:spcBef>
              <a:buNone/>
              <a:defRPr/>
            </a:pPr>
            <a:endParaRPr lang="en-US" alt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058" indent="-444058" algn="just">
              <a:spcBef>
                <a:spcPts val="584"/>
              </a:spcBef>
              <a:buNone/>
              <a:defRPr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GoI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approved insecticides and vector control equipment in all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districts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Key Issues</a:t>
            </a:r>
            <a:endParaRPr lang="en-GB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4" descr="C:\Users\admin\Desktop\NH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esktop\pub health\Presentation\QRM\NVBDCP\Breeding plac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79" y="3996351"/>
            <a:ext cx="4392630" cy="33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6">
            <a:extLst>
              <a:ext uri="{FF2B5EF4-FFF2-40B4-BE49-F238E27FC236}">
                <a16:creationId xmlns:a16="http://schemas.microsoft.com/office/drawing/2014/main" xmlns="" id="{A7CF2EC9-B38B-4910-BA58-B49EAF78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643" y="1022235"/>
            <a:ext cx="12085540" cy="6140192"/>
          </a:xfrm>
        </p:spPr>
        <p:txBody>
          <a:bodyPr rtlCol="0">
            <a:noAutofit/>
          </a:bodyPr>
          <a:lstStyle/>
          <a:p>
            <a:pPr marL="444058" indent="-444058">
              <a:spcBef>
                <a:spcPts val="584"/>
              </a:spcBef>
              <a:buNone/>
              <a:defRPr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584"/>
              </a:spcBef>
              <a:buNone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Deployment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 breeding checkers &amp; ASHA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 to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keep vector  density at low level –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funds provisioned in PIP</a:t>
            </a:r>
          </a:p>
          <a:p>
            <a:pPr marL="0" indent="0">
              <a:spcBef>
                <a:spcPts val="584"/>
              </a:spcBef>
              <a:buNone/>
              <a:defRPr/>
            </a:pPr>
            <a:endParaRPr lang="en-US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584"/>
              </a:spcBef>
              <a:buNone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Entomological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surveillance- fill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vacant posts of entomologists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insect collectors at state and zonal level </a:t>
            </a:r>
          </a:p>
          <a:p>
            <a:pPr marL="0" indent="0">
              <a:spcBef>
                <a:spcPts val="584"/>
              </a:spcBef>
              <a:buNone/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584"/>
              </a:spcBef>
              <a:buNone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Ensure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timely reporting of cases from private hospitals &amp; laboratories to locate the transmission foci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Dengue is a notifiable disease  </a:t>
            </a:r>
          </a:p>
          <a:p>
            <a:pPr marL="0" indent="0">
              <a:spcBef>
                <a:spcPts val="584"/>
              </a:spcBef>
              <a:buNone/>
              <a:defRPr/>
            </a:pPr>
            <a:endParaRPr lang="en-US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584"/>
              </a:spcBef>
              <a:buNone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Train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doctors on national guidelines to reduce deaths &amp; complications in patients with life style diseases </a:t>
            </a:r>
          </a:p>
          <a:p>
            <a:pPr marL="0" indent="0">
              <a:spcBef>
                <a:spcPts val="584"/>
              </a:spcBef>
              <a:buNone/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584"/>
              </a:spcBef>
              <a:buNone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Community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awareness in campaign mode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Key </a:t>
            </a:r>
            <a:r>
              <a:rPr lang="en-US" altLang="en-US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Issues - 2</a:t>
            </a:r>
            <a:endParaRPr lang="en-GB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4" descr="C:\Users\admin\Desktop\NH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01BE73-785F-C844-BBE2-FC7C26EA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1" y="2218663"/>
            <a:ext cx="11216640" cy="1608743"/>
          </a:xfrm>
        </p:spPr>
        <p:txBody>
          <a:bodyPr>
            <a:normAutofit/>
          </a:bodyPr>
          <a:lstStyle/>
          <a:p>
            <a:pPr marL="364142" indent="-364142" algn="ctr">
              <a:defRPr/>
            </a:pP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Kala-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azar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Elimination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484" y="16041"/>
            <a:ext cx="1331495" cy="12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416" y="-103188"/>
            <a:ext cx="1801416" cy="158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169" y="4483770"/>
            <a:ext cx="13004800" cy="657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731" b="1" i="1" dirty="0"/>
              <a:t>Target:  Reduce annual KA case incidence to &lt;1/10,000 population at block level by 2020 </a:t>
            </a:r>
          </a:p>
        </p:txBody>
      </p:sp>
    </p:spTree>
    <p:extLst>
      <p:ext uri="{BB962C8B-B14F-4D97-AF65-F5344CB8AC3E}">
        <p14:creationId xmlns:p14="http://schemas.microsoft.com/office/powerpoint/2010/main" val="8706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B2501FA8-6430-4CBC-92EE-EBC1D4B68ED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3" y="459200"/>
            <a:ext cx="6721961" cy="685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002968" y="1417274"/>
            <a:ext cx="5953694" cy="5133698"/>
          </a:xfrm>
        </p:spPr>
        <p:txBody>
          <a:bodyPr>
            <a:normAutofit/>
          </a:bodyPr>
          <a:lstStyle/>
          <a:p>
            <a:pPr marL="263714" indent="-263714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958" b="1" dirty="0">
                <a:solidFill>
                  <a:srgbClr val="000000"/>
                </a:solidFill>
              </a:rPr>
              <a:t>Disease endemic in 633 blocks of four states- </a:t>
            </a:r>
          </a:p>
          <a:p>
            <a:pPr marL="977402" lvl="1" indent="-4572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503" b="1" dirty="0">
                <a:solidFill>
                  <a:srgbClr val="000000"/>
                </a:solidFill>
              </a:rPr>
              <a:t>Bihar</a:t>
            </a:r>
            <a:r>
              <a:rPr lang="en-US" sz="2503" dirty="0">
                <a:solidFill>
                  <a:srgbClr val="000000"/>
                </a:solidFill>
              </a:rPr>
              <a:t> (33 districts, 458 blocks)</a:t>
            </a:r>
          </a:p>
          <a:p>
            <a:pPr marL="977402" lvl="1" indent="-4572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503" b="1" dirty="0">
                <a:solidFill>
                  <a:srgbClr val="000000"/>
                </a:solidFill>
              </a:rPr>
              <a:t>Jharkhand</a:t>
            </a:r>
            <a:r>
              <a:rPr lang="en-US" sz="2503" dirty="0">
                <a:solidFill>
                  <a:srgbClr val="000000"/>
                </a:solidFill>
              </a:rPr>
              <a:t>(6 districts, 22 blocks)</a:t>
            </a:r>
          </a:p>
          <a:p>
            <a:pPr marL="977402" lvl="1" indent="-4572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503" b="1" dirty="0">
                <a:solidFill>
                  <a:srgbClr val="000000"/>
                </a:solidFill>
              </a:rPr>
              <a:t>West Bengal</a:t>
            </a:r>
            <a:r>
              <a:rPr lang="en-US" sz="2503" dirty="0">
                <a:solidFill>
                  <a:srgbClr val="000000"/>
                </a:solidFill>
              </a:rPr>
              <a:t> (11 districts, 120 blocks)</a:t>
            </a:r>
          </a:p>
          <a:p>
            <a:pPr marL="977402" lvl="1" indent="-4572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503" b="1" dirty="0">
                <a:solidFill>
                  <a:srgbClr val="000000"/>
                </a:solidFill>
              </a:rPr>
              <a:t>Uttar Pradesh </a:t>
            </a:r>
            <a:r>
              <a:rPr lang="en-US" sz="2503" dirty="0">
                <a:solidFill>
                  <a:srgbClr val="000000"/>
                </a:solidFill>
              </a:rPr>
              <a:t>(6 districts, 22 blocks)</a:t>
            </a:r>
          </a:p>
          <a:p>
            <a:pPr>
              <a:lnSpc>
                <a:spcPct val="150000"/>
              </a:lnSpc>
              <a:buNone/>
            </a:pPr>
            <a:endParaRPr lang="en-US" sz="2958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4000" b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Kala-</a:t>
            </a:r>
            <a:r>
              <a:rPr lang="en-US" altLang="en-US" sz="4000" b="1" dirty="0" err="1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azar</a:t>
            </a:r>
            <a:r>
              <a:rPr lang="en-US" altLang="en-US" sz="4000" b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endemic states- INDIA </a:t>
            </a:r>
            <a:endParaRPr lang="en-GB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Picture 7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24589" y="6253073"/>
            <a:ext cx="1251284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latin typeface="Calibri" pitchFamily="34" charset="0"/>
              </a:rPr>
              <a:t>* Till Aug  2019, 13 blocks of Bihar (Saran-9, Siwan-3 and Gopalganj-1) and 9 blocks of Jharkhand </a:t>
            </a:r>
            <a:r>
              <a:rPr lang="en-US" sz="2500" b="1" dirty="0" smtClean="0">
                <a:latin typeface="Calibri" pitchFamily="34" charset="0"/>
              </a:rPr>
              <a:t>(Pakur-4</a:t>
            </a:r>
            <a:r>
              <a:rPr lang="en-US" sz="2500" b="1" dirty="0">
                <a:latin typeface="Calibri" pitchFamily="34" charset="0"/>
              </a:rPr>
              <a:t>, Dumka-3 and Godda-2) have reported &gt;1 KA case per 10,000 </a:t>
            </a:r>
            <a:r>
              <a:rPr lang="en-US" sz="2500" b="1" dirty="0" smtClean="0">
                <a:latin typeface="Calibri" pitchFamily="34" charset="0"/>
              </a:rPr>
              <a:t>population</a:t>
            </a:r>
            <a:endParaRPr lang="en-US" sz="2500" b="1" dirty="0"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719044"/>
              </p:ext>
            </p:extLst>
          </p:nvPr>
        </p:nvGraphicFramePr>
        <p:xfrm>
          <a:off x="336885" y="979377"/>
          <a:ext cx="12288252" cy="506096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48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8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80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80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480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480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1970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State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Number of endemic districts 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Number of Endemic  Blocks 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Number of  Blocks with &gt;1case/10,000 pop 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222A35"/>
                        </a:solidFill>
                        <a:latin typeface="Arial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2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 (2017)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(2018) 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2019 (Aug)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31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Bihar 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33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>
                          <a:solidFill>
                            <a:srgbClr val="002060"/>
                          </a:solidFill>
                        </a:rPr>
                        <a:t> 458 </a:t>
                      </a:r>
                      <a:endParaRPr lang="en-US" sz="28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47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35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13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31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Jharkhand 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33  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25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17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31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West Bengal 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>
                          <a:solidFill>
                            <a:srgbClr val="002060"/>
                          </a:solidFill>
                        </a:rPr>
                        <a:t>11</a:t>
                      </a:r>
                      <a:endParaRPr lang="en-US" sz="28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 120 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31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Uttar Pradesh 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sz="28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22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31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Total  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54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633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72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53 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22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r>
              <a:rPr lang="en-US" sz="3600" b="1" dirty="0">
                <a:solidFill>
                  <a:schemeClr val="bg1"/>
                </a:solidFill>
              </a:rPr>
              <a:t>Kala-</a:t>
            </a:r>
            <a:r>
              <a:rPr lang="en-US" sz="3600" b="1" dirty="0" err="1">
                <a:solidFill>
                  <a:schemeClr val="bg1"/>
                </a:solidFill>
              </a:rPr>
              <a:t>azar</a:t>
            </a:r>
            <a:r>
              <a:rPr lang="en-US" sz="3600" b="1" dirty="0">
                <a:solidFill>
                  <a:schemeClr val="bg1"/>
                </a:solidFill>
              </a:rPr>
              <a:t> elimination status at block level 2017 to 2019</a:t>
            </a:r>
          </a:p>
        </p:txBody>
      </p:sp>
      <p:pic>
        <p:nvPicPr>
          <p:cNvPr id="6" name="Picture 5" descr="C:\Users\admin\Desktop\NH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239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62" y="881622"/>
            <a:ext cx="12338137" cy="58573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Action plan for KA formed till 2020, with clear roles and timeline for activities.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Dashboard Indicators developed for monitoring of the programme at National/State/District level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Number of meetings held with </a:t>
            </a:r>
            <a:r>
              <a:rPr lang="en-US" sz="2400" dirty="0" smtClean="0"/>
              <a:t> </a:t>
            </a:r>
            <a:r>
              <a:rPr lang="en-US" sz="2400" dirty="0"/>
              <a:t>various partners for expediting the KA focus in high endemic villages – </a:t>
            </a:r>
            <a:r>
              <a:rPr lang="en-US" sz="2400" b="1" dirty="0"/>
              <a:t>ACTION PLANS DEVELOPED.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Availability of drugs and diagnostics ensured.  No stock out situation in the field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For Indoor Residual Spray (IRS)- Supply of quality Synthetic </a:t>
            </a:r>
            <a:r>
              <a:rPr lang="en-US" sz="2400" dirty="0" err="1"/>
              <a:t>Pyrethroid</a:t>
            </a:r>
            <a:r>
              <a:rPr lang="en-US" sz="2400" dirty="0"/>
              <a:t> ensured  for next 4 rounds.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Field monitoring strengthened by NVBDCP Officers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r>
              <a:rPr lang="en-US" sz="4000" b="1" dirty="0">
                <a:solidFill>
                  <a:schemeClr val="bg1"/>
                </a:solidFill>
              </a:rPr>
              <a:t>Major Initiatives </a:t>
            </a:r>
          </a:p>
        </p:txBody>
      </p:sp>
      <p:pic>
        <p:nvPicPr>
          <p:cNvPr id="5" name="Picture 4" descr="C:\Users\admin\Desktop\NH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09A78A-C2BA-4C80-838D-06D0ECA40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754" y="764089"/>
            <a:ext cx="12363189" cy="636388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/>
              <a:t>Ensure 6 rounds of Active Cases detection and treatment of each </a:t>
            </a:r>
            <a:r>
              <a:rPr lang="en-US" sz="3200" b="1" dirty="0" smtClean="0"/>
              <a:t>case</a:t>
            </a:r>
          </a:p>
          <a:p>
            <a:pPr algn="just">
              <a:lnSpc>
                <a:spcPct val="100000"/>
              </a:lnSpc>
            </a:pPr>
            <a:endParaRPr lang="en-US" sz="3200" b="1" dirty="0"/>
          </a:p>
          <a:p>
            <a:pPr algn="just">
              <a:lnSpc>
                <a:spcPct val="100000"/>
              </a:lnSpc>
            </a:pPr>
            <a:r>
              <a:rPr lang="en-US" sz="3200" b="1" dirty="0"/>
              <a:t>Focus on 244 villages in Bihar and 27 villages in Jharkhand consistently showing KA cases since 5 years – FOCUSSED SURVEILLANCE FOLLOWED BY TREATMENT OF ALL </a:t>
            </a:r>
            <a:r>
              <a:rPr lang="en-US" sz="3200" b="1" dirty="0" smtClean="0"/>
              <a:t>POSITIVES</a:t>
            </a:r>
          </a:p>
          <a:p>
            <a:pPr algn="just">
              <a:lnSpc>
                <a:spcPct val="100000"/>
              </a:lnSpc>
            </a:pPr>
            <a:endParaRPr lang="en-US" sz="3200" b="1" dirty="0"/>
          </a:p>
          <a:p>
            <a:pPr algn="just">
              <a:lnSpc>
                <a:spcPct val="100000"/>
              </a:lnSpc>
            </a:pPr>
            <a:r>
              <a:rPr lang="en-US" sz="3200" b="1" dirty="0" smtClean="0"/>
              <a:t>Ensure strong follow-up </a:t>
            </a:r>
            <a:r>
              <a:rPr lang="en-US" sz="3200" b="1" dirty="0"/>
              <a:t>– filling up of cards and follow up of defaulting </a:t>
            </a:r>
            <a:r>
              <a:rPr lang="en-US" sz="3200" b="1" dirty="0" smtClean="0"/>
              <a:t>patients</a:t>
            </a:r>
          </a:p>
          <a:p>
            <a:pPr algn="just">
              <a:lnSpc>
                <a:spcPct val="100000"/>
              </a:lnSpc>
            </a:pPr>
            <a:endParaRPr lang="en-US" sz="3200" b="1" dirty="0"/>
          </a:p>
          <a:p>
            <a:pPr algn="just">
              <a:lnSpc>
                <a:spcPct val="100000"/>
              </a:lnSpc>
            </a:pPr>
            <a:r>
              <a:rPr lang="en-US" sz="3200" b="1" dirty="0" smtClean="0"/>
              <a:t>Relocate </a:t>
            </a:r>
            <a:r>
              <a:rPr lang="en-US" sz="3200" b="1" dirty="0"/>
              <a:t>KTS and VBD consultants  from low endemic to High endemic districts/blocks</a:t>
            </a:r>
            <a:r>
              <a:rPr lang="en-US" sz="3200" b="1" dirty="0" smtClean="0"/>
              <a:t>.</a:t>
            </a:r>
          </a:p>
          <a:p>
            <a:pPr algn="just">
              <a:lnSpc>
                <a:spcPct val="100000"/>
              </a:lnSpc>
            </a:pPr>
            <a:endParaRPr lang="en-US" sz="3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r>
              <a:rPr lang="en-IN" sz="4000" b="1" dirty="0">
                <a:solidFill>
                  <a:schemeClr val="bg1"/>
                </a:solidFill>
              </a:rPr>
              <a:t>Bihar and Jharkhand – activities to be undertaken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C:\Users\admin\Desktop\NH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1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643" y="1000108"/>
            <a:ext cx="12031410" cy="583382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/>
              <a:t>Fill  up vacant KTS posts in Bihar (38/186) and West Bengal (45/66). </a:t>
            </a:r>
          </a:p>
          <a:p>
            <a:pPr algn="just">
              <a:lnSpc>
                <a:spcPct val="100000"/>
              </a:lnSpc>
            </a:pPr>
            <a:endParaRPr lang="en-US" sz="3200" b="1" dirty="0"/>
          </a:p>
          <a:p>
            <a:pPr algn="just">
              <a:lnSpc>
                <a:spcPct val="100000"/>
              </a:lnSpc>
            </a:pPr>
            <a:r>
              <a:rPr lang="en-US" sz="3200" b="1" dirty="0"/>
              <a:t>Ensure </a:t>
            </a:r>
            <a:r>
              <a:rPr lang="en-US" sz="3200" b="1" dirty="0" err="1"/>
              <a:t>Pucca</a:t>
            </a:r>
            <a:r>
              <a:rPr lang="en-US" sz="3200" b="1" dirty="0"/>
              <a:t> houses in KA affected villages under PMAY-G</a:t>
            </a:r>
          </a:p>
          <a:p>
            <a:pPr algn="just">
              <a:lnSpc>
                <a:spcPct val="100000"/>
              </a:lnSpc>
            </a:pPr>
            <a:endParaRPr lang="en-US" sz="3200" b="1" dirty="0"/>
          </a:p>
          <a:p>
            <a:pPr algn="just">
              <a:lnSpc>
                <a:spcPct val="100000"/>
              </a:lnSpc>
            </a:pPr>
            <a:r>
              <a:rPr lang="en-US" sz="3200" b="1" dirty="0" smtClean="0"/>
              <a:t>State </a:t>
            </a:r>
            <a:r>
              <a:rPr lang="en-US" sz="3200" b="1" dirty="0"/>
              <a:t>Secretary to review on monthly basis the action taken by various partners and SPO in the States of Bihar, Jharkhand and WB and adherence to action plans </a:t>
            </a:r>
            <a:r>
              <a:rPr lang="en-US" sz="3200" b="1" dirty="0" smtClean="0"/>
              <a:t>developed</a:t>
            </a:r>
          </a:p>
          <a:p>
            <a:pPr algn="just">
              <a:lnSpc>
                <a:spcPct val="100000"/>
              </a:lnSpc>
            </a:pPr>
            <a:endParaRPr lang="en-US" sz="3200" b="1" dirty="0"/>
          </a:p>
          <a:p>
            <a:pPr algn="just">
              <a:lnSpc>
                <a:spcPct val="100000"/>
              </a:lnSpc>
            </a:pPr>
            <a:r>
              <a:rPr lang="en-US" sz="3200" b="1" dirty="0"/>
              <a:t>Extensive field visits by senior officers to high endemic areas</a:t>
            </a:r>
          </a:p>
          <a:p>
            <a:pPr algn="just">
              <a:lnSpc>
                <a:spcPct val="100000"/>
              </a:lnSpc>
            </a:pPr>
            <a:endParaRPr lang="en-US" sz="32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r>
              <a:rPr lang="en-IN" sz="4000" b="1" dirty="0">
                <a:solidFill>
                  <a:schemeClr val="bg1"/>
                </a:solidFill>
              </a:rPr>
              <a:t>Bihar and Jharkhand – activities to be undertaken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C:\Users\admin\Desktop\NH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01BE73-785F-C844-BBE2-FC7C26EA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1" y="2218663"/>
            <a:ext cx="11216640" cy="1608743"/>
          </a:xfrm>
        </p:spPr>
        <p:txBody>
          <a:bodyPr>
            <a:normAutofit/>
          </a:bodyPr>
          <a:lstStyle/>
          <a:p>
            <a:pPr marL="364142" indent="-364142" algn="ctr">
              <a:defRPr/>
            </a:pPr>
            <a:r>
              <a:rPr lang="en-GB" alt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Lymphatic </a:t>
            </a:r>
            <a:r>
              <a:rPr lang="en-GB" alt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Filariasis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484" y="16041"/>
            <a:ext cx="1331495" cy="12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416" y="-103188"/>
            <a:ext cx="1801416" cy="158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170947"/>
            <a:ext cx="13004800" cy="722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731" b="1" i="1" dirty="0" smtClean="0">
                <a:solidFill>
                  <a:srgbClr val="0070C0"/>
                </a:solidFill>
              </a:rPr>
              <a:t>45% of Global burden with </a:t>
            </a:r>
            <a:r>
              <a:rPr lang="en-US" sz="2731" b="1" i="1" dirty="0" smtClean="0">
                <a:solidFill>
                  <a:srgbClr val="0070C0"/>
                </a:solidFill>
              </a:rPr>
              <a:t>10.63 </a:t>
            </a:r>
            <a:r>
              <a:rPr lang="en-US" sz="2731" b="1" i="1" dirty="0" smtClean="0">
                <a:solidFill>
                  <a:srgbClr val="0070C0"/>
                </a:solidFill>
              </a:rPr>
              <a:t>lac cases </a:t>
            </a:r>
            <a:endParaRPr lang="en-US" sz="2731" b="1" i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D86EC9-6542-2447-923C-02BB559FD992}"/>
              </a:ext>
            </a:extLst>
          </p:cNvPr>
          <p:cNvSpPr txBox="1"/>
          <p:nvPr/>
        </p:nvSpPr>
        <p:spPr>
          <a:xfrm>
            <a:off x="1368194" y="5376539"/>
            <a:ext cx="9619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Target  : DECREASE </a:t>
            </a:r>
            <a:r>
              <a:rPr lang="en-US" sz="2800" b="1" dirty="0"/>
              <a:t>Mf RATE TO &lt; 1 PERCENT by 2021</a:t>
            </a:r>
          </a:p>
        </p:txBody>
      </p:sp>
    </p:spTree>
    <p:extLst>
      <p:ext uri="{BB962C8B-B14F-4D97-AF65-F5344CB8AC3E}">
        <p14:creationId xmlns:p14="http://schemas.microsoft.com/office/powerpoint/2010/main" val="9763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admin\Desktop\NH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87625" y="44625"/>
            <a:ext cx="10619364" cy="87058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4000" b="1" spc="-5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cs typeface="Arial" pitchFamily="34" charset="0"/>
              </a:rPr>
              <a:t>NVBDCP </a:t>
            </a:r>
            <a:r>
              <a:rPr lang="en-GB" sz="4000" dirty="0">
                <a:solidFill>
                  <a:schemeClr val="bg1"/>
                </a:solidFill>
                <a:cs typeface="Arial" pitchFamily="34" charset="0"/>
              </a:rPr>
              <a:t>-umbrella </a:t>
            </a:r>
            <a:r>
              <a:rPr lang="en-GB" sz="4000" dirty="0" err="1">
                <a:solidFill>
                  <a:schemeClr val="bg1"/>
                </a:solidFill>
                <a:cs typeface="Arial" pitchFamily="34" charset="0"/>
              </a:rPr>
              <a:t>programmme</a:t>
            </a:r>
            <a:r>
              <a:rPr lang="en-GB" sz="4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cs typeface="Arial" pitchFamily="34" charset="0"/>
              </a:rPr>
              <a:t>under NHM </a:t>
            </a:r>
            <a:r>
              <a:rPr lang="en-GB" sz="4000" dirty="0">
                <a:solidFill>
                  <a:schemeClr val="bg1"/>
                </a:solidFill>
                <a:cs typeface="Arial" pitchFamily="34" charset="0"/>
              </a:rPr>
              <a:t>for prevention and control of six vector borne diseases </a:t>
            </a:r>
            <a:endParaRPr lang="en-GB" sz="4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707640"/>
              </p:ext>
            </p:extLst>
          </p:nvPr>
        </p:nvGraphicFramePr>
        <p:xfrm>
          <a:off x="561643" y="1087085"/>
          <a:ext cx="11742652" cy="46159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9214"/>
                <a:gridCol w="1968406"/>
                <a:gridCol w="3593432"/>
                <a:gridCol w="5181600"/>
              </a:tblGrid>
              <a:tr h="501131">
                <a:tc>
                  <a:txBody>
                    <a:bodyPr/>
                    <a:lstStyle/>
                    <a:p>
                      <a:r>
                        <a:rPr lang="en-GB" sz="2600" b="1" dirty="0" smtClean="0"/>
                        <a:t>S. No. </a:t>
                      </a:r>
                      <a:endParaRPr lang="en-GB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b="1" dirty="0" smtClean="0"/>
                        <a:t>Disease</a:t>
                      </a:r>
                      <a:r>
                        <a:rPr lang="en-GB" sz="2600" b="1" baseline="0" dirty="0" smtClean="0"/>
                        <a:t> </a:t>
                      </a:r>
                      <a:endParaRPr lang="en-GB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b="1" dirty="0" smtClean="0"/>
                        <a:t>Vector </a:t>
                      </a:r>
                      <a:endParaRPr lang="en-GB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 Year Targeted for Elimination</a:t>
                      </a:r>
                      <a:endParaRPr lang="en-GB" sz="2600" b="1" dirty="0"/>
                    </a:p>
                  </a:txBody>
                  <a:tcPr/>
                </a:tc>
              </a:tr>
              <a:tr h="319808">
                <a:tc>
                  <a:txBody>
                    <a:bodyPr/>
                    <a:lstStyle/>
                    <a:p>
                      <a:r>
                        <a:rPr lang="en-GB" sz="2600" b="1" dirty="0" smtClean="0"/>
                        <a:t>1</a:t>
                      </a:r>
                      <a:endParaRPr lang="en-GB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Malaria </a:t>
                      </a:r>
                      <a:endParaRPr lang="en-US" sz="2600" b="1" dirty="0" smtClean="0"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Anopheles mosquito</a:t>
                      </a:r>
                      <a:endParaRPr lang="en-US" sz="2600" b="1" dirty="0" smtClean="0"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75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/>
                        <a:t>2027 (in phased manner)</a:t>
                      </a:r>
                      <a:endParaRPr lang="en-IN" sz="2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738507">
                <a:tc>
                  <a:txBody>
                    <a:bodyPr/>
                    <a:lstStyle/>
                    <a:p>
                      <a:r>
                        <a:rPr lang="en-GB" sz="2600" b="1" dirty="0" smtClean="0"/>
                        <a:t>2</a:t>
                      </a:r>
                      <a:endParaRPr lang="en-GB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Lymphatic </a:t>
                      </a:r>
                    </a:p>
                    <a:p>
                      <a:r>
                        <a:rPr lang="en-US" sz="2600" b="1" dirty="0" err="1" smtClean="0"/>
                        <a:t>Filariasis</a:t>
                      </a:r>
                      <a:endParaRPr lang="en-US" sz="2600" b="1" dirty="0" smtClean="0"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err="1" smtClean="0"/>
                        <a:t>Culex</a:t>
                      </a:r>
                      <a:r>
                        <a:rPr lang="en-US" sz="2600" b="1" dirty="0" smtClean="0"/>
                        <a:t> </a:t>
                      </a:r>
                      <a:r>
                        <a:rPr lang="en-US" sz="2600" b="1" dirty="0" err="1" smtClean="0"/>
                        <a:t>quinquefasciatus</a:t>
                      </a:r>
                      <a:r>
                        <a:rPr lang="en-US" sz="2600" b="1" dirty="0" smtClean="0"/>
                        <a:t>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75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/>
                        <a:t>2021 (Mf rate &lt;1)</a:t>
                      </a:r>
                    </a:p>
                    <a:p>
                      <a:endParaRPr lang="en-GB" sz="2600" b="1" dirty="0"/>
                    </a:p>
                  </a:txBody>
                  <a:tcPr/>
                </a:tc>
              </a:tr>
              <a:tr h="871198">
                <a:tc>
                  <a:txBody>
                    <a:bodyPr/>
                    <a:lstStyle/>
                    <a:p>
                      <a:r>
                        <a:rPr lang="en-GB" sz="2600" b="1" dirty="0" smtClean="0"/>
                        <a:t>3</a:t>
                      </a:r>
                      <a:endParaRPr lang="en-GB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Kala-</a:t>
                      </a:r>
                      <a:r>
                        <a:rPr lang="en-US" sz="2600" b="1" dirty="0" err="1" smtClean="0"/>
                        <a:t>azar</a:t>
                      </a:r>
                      <a:endParaRPr lang="en-US" sz="2600" b="1" dirty="0" smtClean="0"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err="1" smtClean="0"/>
                        <a:t>Sandfly</a:t>
                      </a:r>
                      <a:r>
                        <a:rPr lang="en-US" sz="2600" b="1" dirty="0" smtClean="0"/>
                        <a:t>	</a:t>
                      </a:r>
                    </a:p>
                    <a:p>
                      <a:endParaRPr lang="en-GB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75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/>
                        <a:t>2020 (&lt; I case per</a:t>
                      </a:r>
                      <a:r>
                        <a:rPr lang="en-US" sz="2600" b="1" baseline="0" dirty="0" smtClean="0"/>
                        <a:t> </a:t>
                      </a:r>
                      <a:r>
                        <a:rPr lang="en-US" sz="2600" b="1" dirty="0" smtClean="0"/>
                        <a:t>10,000population)</a:t>
                      </a:r>
                      <a:endParaRPr lang="en-GB" sz="2600" b="1" dirty="0"/>
                    </a:p>
                  </a:txBody>
                  <a:tcPr/>
                </a:tc>
              </a:tr>
              <a:tr h="385580">
                <a:tc>
                  <a:txBody>
                    <a:bodyPr/>
                    <a:lstStyle/>
                    <a:p>
                      <a:r>
                        <a:rPr lang="en-GB" sz="2600" b="1" dirty="0" smtClean="0"/>
                        <a:t>4</a:t>
                      </a:r>
                      <a:endParaRPr lang="en-GB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Dengue</a:t>
                      </a:r>
                      <a:endParaRPr lang="en-US" sz="2600" b="1" dirty="0" smtClean="0"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err="1" smtClean="0"/>
                        <a:t>Aedes</a:t>
                      </a:r>
                      <a:r>
                        <a:rPr lang="en-US" sz="2600" b="1" dirty="0" smtClean="0"/>
                        <a:t> mosquito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600" b="1" dirty="0"/>
                    </a:p>
                  </a:txBody>
                  <a:tcPr/>
                </a:tc>
              </a:tr>
              <a:tr h="384963">
                <a:tc>
                  <a:txBody>
                    <a:bodyPr/>
                    <a:lstStyle/>
                    <a:p>
                      <a:r>
                        <a:rPr lang="en-GB" sz="2600" b="1" dirty="0" smtClean="0"/>
                        <a:t>5</a:t>
                      </a:r>
                      <a:endParaRPr lang="en-GB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err="1" smtClean="0"/>
                        <a:t>Chikungunya</a:t>
                      </a:r>
                      <a:r>
                        <a:rPr lang="en-US" sz="2600" b="1" dirty="0" smtClean="0"/>
                        <a:t> </a:t>
                      </a:r>
                      <a:endParaRPr lang="en-GB" sz="2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err="1" smtClean="0"/>
                        <a:t>Aedes</a:t>
                      </a:r>
                      <a:r>
                        <a:rPr lang="en-US" sz="2600" b="1" dirty="0" smtClean="0"/>
                        <a:t> mosquito</a:t>
                      </a:r>
                      <a:endParaRPr lang="en-GB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600" b="1" dirty="0"/>
                    </a:p>
                  </a:txBody>
                  <a:tcPr/>
                </a:tc>
              </a:tr>
              <a:tr h="832649">
                <a:tc>
                  <a:txBody>
                    <a:bodyPr/>
                    <a:lstStyle/>
                    <a:p>
                      <a:r>
                        <a:rPr lang="en-GB" sz="2600" b="1" dirty="0" smtClean="0"/>
                        <a:t>6</a:t>
                      </a:r>
                      <a:endParaRPr lang="en-GB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Japanese </a:t>
                      </a:r>
                    </a:p>
                    <a:p>
                      <a:r>
                        <a:rPr lang="en-US" sz="2600" b="1" dirty="0" smtClean="0"/>
                        <a:t>Encephalitis </a:t>
                      </a:r>
                      <a:endParaRPr lang="en-GB" sz="2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75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err="1" smtClean="0"/>
                        <a:t>Culex</a:t>
                      </a:r>
                      <a:r>
                        <a:rPr lang="en-US" sz="2600" b="1" dirty="0" smtClean="0"/>
                        <a:t> </a:t>
                      </a:r>
                      <a:r>
                        <a:rPr lang="en-US" sz="2600" b="1" dirty="0" err="1" smtClean="0"/>
                        <a:t>vishnui</a:t>
                      </a:r>
                      <a:r>
                        <a:rPr lang="en-US" sz="2600" b="1" dirty="0" smtClean="0"/>
                        <a:t> </a:t>
                      </a:r>
                      <a:endParaRPr lang="en-GB" sz="2600" b="1" dirty="0" smtClean="0"/>
                    </a:p>
                    <a:p>
                      <a:endParaRPr lang="en-GB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4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14">
            <a:extLst>
              <a:ext uri="{FF2B5EF4-FFF2-40B4-BE49-F238E27FC236}">
                <a16:creationId xmlns:a16="http://schemas.microsoft.com/office/drawing/2014/main" xmlns="" id="{2CFE7770-4602-6A43-9537-5669846BD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5" y="-707677"/>
            <a:ext cx="184731" cy="40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48"/>
          </a:p>
        </p:txBody>
      </p:sp>
      <p:sp>
        <p:nvSpPr>
          <p:cNvPr id="3" name="Rectangle 2"/>
          <p:cNvSpPr/>
          <p:nvPr/>
        </p:nvSpPr>
        <p:spPr>
          <a:xfrm>
            <a:off x="385059" y="1128204"/>
            <a:ext cx="8823110" cy="600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080" indent="-195080" algn="just">
              <a:buFont typeface="Arial" pitchFamily="34" charset="0"/>
              <a:buChar char="•"/>
            </a:pPr>
            <a:r>
              <a:rPr lang="en-US" altLang="en-US" sz="2731" b="1" dirty="0"/>
              <a:t>256 districts are endemic in 21 States / UTs (Population at Risk: 63 </a:t>
            </a:r>
            <a:r>
              <a:rPr lang="en-US" altLang="en-US" sz="2731" b="1" dirty="0" err="1"/>
              <a:t>Crore</a:t>
            </a:r>
            <a:r>
              <a:rPr lang="en-US" altLang="en-US" sz="2731" b="1" dirty="0" smtClean="0"/>
              <a:t>)</a:t>
            </a:r>
          </a:p>
          <a:p>
            <a:pPr marL="195080" indent="-195080" algn="just">
              <a:buFont typeface="Arial" pitchFamily="34" charset="0"/>
              <a:buChar char="•"/>
            </a:pPr>
            <a:endParaRPr lang="en-US" altLang="en-US" sz="2731" b="1" dirty="0"/>
          </a:p>
          <a:p>
            <a:pPr marL="195080" indent="-195080" algn="just">
              <a:buFont typeface="Arial" pitchFamily="34" charset="0"/>
              <a:buChar char="•"/>
            </a:pPr>
            <a:r>
              <a:rPr lang="en-US" altLang="en-US" sz="2731" b="1" dirty="0" smtClean="0"/>
              <a:t>Out </a:t>
            </a:r>
            <a:r>
              <a:rPr lang="en-US" altLang="en-US" sz="2731" b="1" dirty="0"/>
              <a:t>of 21 States, only  4 States/UTs (</a:t>
            </a:r>
            <a:r>
              <a:rPr lang="en-US" altLang="en-US" sz="2731" b="1" dirty="0" err="1" smtClean="0"/>
              <a:t>Puducherrey</a:t>
            </a:r>
            <a:r>
              <a:rPr lang="en-US" altLang="en-US" sz="2731" b="1" dirty="0"/>
              <a:t>, Goa, Tamil Nadu </a:t>
            </a:r>
            <a:r>
              <a:rPr lang="en-US" altLang="en-US" sz="2731" b="1" dirty="0" smtClean="0"/>
              <a:t>and Daman &amp; Diu ) </a:t>
            </a:r>
            <a:r>
              <a:rPr lang="en-US" altLang="en-US" sz="2731" b="1" dirty="0"/>
              <a:t>have achieved elimination target</a:t>
            </a:r>
            <a:r>
              <a:rPr lang="en-GB" altLang="en-US" sz="2731" b="1" dirty="0"/>
              <a:t> </a:t>
            </a:r>
            <a:endParaRPr lang="en-GB" altLang="en-US" sz="2731" b="1" dirty="0" smtClean="0"/>
          </a:p>
          <a:p>
            <a:pPr marL="195080" indent="-195080" algn="just">
              <a:buFont typeface="Arial" pitchFamily="34" charset="0"/>
              <a:buChar char="•"/>
            </a:pPr>
            <a:endParaRPr lang="en-GB" altLang="en-US" sz="2731" b="1" dirty="0"/>
          </a:p>
          <a:p>
            <a:pPr marL="195080" indent="-195080" algn="just">
              <a:buFont typeface="Arial" pitchFamily="34" charset="0"/>
              <a:buChar char="•"/>
            </a:pPr>
            <a:r>
              <a:rPr lang="en-US" altLang="en-US" sz="2731" b="1" dirty="0"/>
              <a:t>Out of 256 districts, only 96 districts have achieved elimination target  (Microfilaria rate &lt;1%) </a:t>
            </a:r>
            <a:endParaRPr lang="en-US" altLang="en-US" sz="2731" b="1" dirty="0" smtClean="0"/>
          </a:p>
          <a:p>
            <a:pPr marL="195080" indent="-195080" algn="just"/>
            <a:endParaRPr lang="en-US" altLang="en-US" sz="2731" b="1" dirty="0" smtClean="0"/>
          </a:p>
          <a:p>
            <a:pPr marL="195080" indent="-195080" algn="just">
              <a:buFont typeface="Arial" pitchFamily="34" charset="0"/>
              <a:buChar char="•"/>
            </a:pPr>
            <a:r>
              <a:rPr lang="en-US" altLang="en-US" sz="2800" b="1" dirty="0" smtClean="0"/>
              <a:t>143 /160 districts are in 8 States-</a:t>
            </a:r>
            <a:r>
              <a:rPr lang="en-US" sz="2800" b="1" dirty="0" smtClean="0"/>
              <a:t> Bihar, Jharkhand, Uttar Pradesh, Madhya Pradesh, Chhattisgarh, </a:t>
            </a:r>
            <a:r>
              <a:rPr lang="en-US" sz="2800" b="1" dirty="0" err="1" smtClean="0"/>
              <a:t>Odisha</a:t>
            </a:r>
            <a:r>
              <a:rPr lang="en-US" sz="2800" b="1" dirty="0" smtClean="0"/>
              <a:t>, West Bengal &amp; Maharashtra </a:t>
            </a:r>
            <a:endParaRPr lang="en-US" altLang="en-US" sz="2800" b="1" dirty="0" smtClean="0"/>
          </a:p>
          <a:p>
            <a:pPr marL="195080" indent="-195080" algn="just">
              <a:buFont typeface="Arial" pitchFamily="34" charset="0"/>
              <a:buChar char="•"/>
            </a:pPr>
            <a:endParaRPr lang="en-US" altLang="en-US" sz="2731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r>
              <a:rPr lang="en-US" altLang="en-US" sz="31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Geographical </a:t>
            </a:r>
            <a:r>
              <a:rPr lang="en-US" altLang="en-US" sz="3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</a:t>
            </a:r>
            <a:endParaRPr lang="en-US" sz="31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017" name="Picture 1" descr="D:\desktop\pub health\Presentation\QRM\NVBDCP\LF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500" y="2197770"/>
            <a:ext cx="3518479" cy="380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7903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14">
            <a:extLst>
              <a:ext uri="{FF2B5EF4-FFF2-40B4-BE49-F238E27FC236}">
                <a16:creationId xmlns:a16="http://schemas.microsoft.com/office/drawing/2014/main" xmlns="" id="{2CFE7770-4602-6A43-9537-5669846BD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5" y="-707677"/>
            <a:ext cx="184731" cy="40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48"/>
          </a:p>
        </p:txBody>
      </p:sp>
      <p:sp>
        <p:nvSpPr>
          <p:cNvPr id="3" name="Rectangle 2"/>
          <p:cNvSpPr/>
          <p:nvPr/>
        </p:nvSpPr>
        <p:spPr>
          <a:xfrm>
            <a:off x="112295" y="760363"/>
            <a:ext cx="726707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080" indent="-19508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3200" b="1" dirty="0" smtClean="0"/>
              <a:t>Twin </a:t>
            </a:r>
            <a:r>
              <a:rPr lang="en-US" altLang="en-US" sz="3200" b="1" dirty="0"/>
              <a:t>Pillar Strategy:</a:t>
            </a:r>
          </a:p>
          <a:p>
            <a:pPr marL="977403" lvl="1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en-US" sz="3200" dirty="0"/>
              <a:t>Mass Drug Administration (MDA) </a:t>
            </a:r>
          </a:p>
          <a:p>
            <a:pPr marL="977403" lvl="1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en-US" sz="3200" dirty="0"/>
              <a:t>Morbidity Management &amp; Disability Prevention (MMDP</a:t>
            </a:r>
            <a:r>
              <a:rPr lang="en-US" altLang="en-US" sz="3200" dirty="0" smtClean="0"/>
              <a:t>)</a:t>
            </a:r>
          </a:p>
          <a:p>
            <a:pPr marL="520203" lvl="1" algn="just">
              <a:lnSpc>
                <a:spcPct val="150000"/>
              </a:lnSpc>
            </a:pPr>
            <a:endParaRPr lang="en-US" altLang="en-US" sz="3200" dirty="0" smtClean="0"/>
          </a:p>
          <a:p>
            <a:pPr marL="520203" lvl="1" algn="just">
              <a:lnSpc>
                <a:spcPct val="150000"/>
              </a:lnSpc>
            </a:pPr>
            <a:endParaRPr lang="en-US" altLang="en-US" sz="3200" dirty="0"/>
          </a:p>
          <a:p>
            <a:pPr marL="520203" lvl="1" algn="just"/>
            <a:r>
              <a:rPr lang="en-US" altLang="en-US" sz="3200" b="1" dirty="0" smtClean="0">
                <a:solidFill>
                  <a:srgbClr val="C00000"/>
                </a:solidFill>
              </a:rPr>
              <a:t>160 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districts  under MDA, and need to achieve elimination target.</a:t>
            </a:r>
          </a:p>
          <a:p>
            <a:pPr marL="715283" lvl="1" indent="-195080" algn="just">
              <a:lnSpc>
                <a:spcPct val="150000"/>
              </a:lnSpc>
              <a:buFont typeface="Arial" pitchFamily="34" charset="0"/>
              <a:buChar char="•"/>
            </a:pPr>
            <a:endParaRPr lang="en-US" alt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Elimination of 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LF- </a:t>
            </a:r>
            <a:r>
              <a:rPr lang="en-US" altLang="en-U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Stretegy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93" name="Picture 1" descr="D:\desktop\pub health\Presentation\QRM\NVBDCP\L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79" y="1828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79039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14">
            <a:extLst>
              <a:ext uri="{FF2B5EF4-FFF2-40B4-BE49-F238E27FC236}">
                <a16:creationId xmlns:a16="http://schemas.microsoft.com/office/drawing/2014/main" xmlns="" id="{2CFE7770-4602-6A43-9537-5669846BD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5" y="-707677"/>
            <a:ext cx="184731" cy="40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48"/>
          </a:p>
        </p:txBody>
      </p:sp>
      <p:sp>
        <p:nvSpPr>
          <p:cNvPr id="3" name="Rectangle 2"/>
          <p:cNvSpPr/>
          <p:nvPr/>
        </p:nvSpPr>
        <p:spPr>
          <a:xfrm>
            <a:off x="160422" y="1260708"/>
            <a:ext cx="1264117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080" indent="-195080" algn="just">
              <a:buFont typeface="Arial" pitchFamily="34" charset="0"/>
              <a:buChar char="•"/>
            </a:pPr>
            <a:r>
              <a:rPr lang="en-GB" altLang="en-US" sz="2800" dirty="0"/>
              <a:t>Accelerated Plan </a:t>
            </a:r>
            <a:r>
              <a:rPr lang="en-GB" altLang="en-US" sz="2800" dirty="0" smtClean="0"/>
              <a:t>launched </a:t>
            </a:r>
            <a:r>
              <a:rPr lang="en-GB" altLang="en-US" sz="2800" dirty="0"/>
              <a:t>on 13</a:t>
            </a:r>
            <a:r>
              <a:rPr lang="en-GB" altLang="en-US" sz="2800" baseline="30000" dirty="0"/>
              <a:t>th</a:t>
            </a:r>
            <a:r>
              <a:rPr lang="en-GB" altLang="en-US" sz="2800" dirty="0"/>
              <a:t> June 2018 in 10</a:t>
            </a:r>
            <a:r>
              <a:rPr lang="en-GB" altLang="en-US" sz="2800" baseline="30000" dirty="0"/>
              <a:t>th</a:t>
            </a:r>
            <a:r>
              <a:rPr lang="en-GB" altLang="en-US" sz="2800" dirty="0"/>
              <a:t> Meeting of Global Alliance to Eliminate Lymphatic Filariasis (GALEF) in New Delhi </a:t>
            </a:r>
          </a:p>
          <a:p>
            <a:pPr algn="just"/>
            <a:endParaRPr lang="en-US" altLang="en-US" sz="2800" dirty="0"/>
          </a:p>
          <a:p>
            <a:pPr marL="195080" indent="-195080" algn="just">
              <a:buFont typeface="Arial" pitchFamily="34" charset="0"/>
              <a:buChar char="•"/>
            </a:pPr>
            <a:r>
              <a:rPr lang="en-US" altLang="en-US" sz="2800" dirty="0"/>
              <a:t>Triple drug (IDA), (DEC + Albendazole+ Ivermectin) Therapy </a:t>
            </a:r>
            <a:r>
              <a:rPr lang="en-US" altLang="en-US" sz="2800" dirty="0" smtClean="0"/>
              <a:t>implemented </a:t>
            </a:r>
            <a:r>
              <a:rPr lang="en-US" altLang="en-US" sz="2800" dirty="0"/>
              <a:t>in following five districts:</a:t>
            </a:r>
          </a:p>
          <a:p>
            <a:pPr marL="715292" lvl="1" indent="-195080" algn="just">
              <a:buFont typeface="Arial" pitchFamily="34" charset="0"/>
              <a:buChar char="•"/>
            </a:pPr>
            <a:r>
              <a:rPr lang="en-US" altLang="en-US" sz="2400" b="1" dirty="0"/>
              <a:t>Arwal, Bihar: 20</a:t>
            </a:r>
            <a:r>
              <a:rPr lang="en-US" altLang="en-US" sz="2400" b="1" baseline="30000" dirty="0"/>
              <a:t>th</a:t>
            </a:r>
            <a:r>
              <a:rPr lang="en-US" altLang="en-US" sz="2400" b="1" dirty="0"/>
              <a:t> Dec 2018</a:t>
            </a:r>
          </a:p>
          <a:p>
            <a:pPr marL="715292" lvl="1" indent="-195080" algn="just">
              <a:buFont typeface="Arial" pitchFamily="34" charset="0"/>
              <a:buChar char="•"/>
            </a:pPr>
            <a:r>
              <a:rPr lang="en-US" altLang="en-US" sz="2400" b="1" dirty="0"/>
              <a:t>Simdega, Jharkhand: 10</a:t>
            </a:r>
            <a:r>
              <a:rPr lang="en-US" altLang="en-US" sz="2400" b="1" baseline="30000" dirty="0"/>
              <a:t>th</a:t>
            </a:r>
            <a:r>
              <a:rPr lang="en-US" altLang="en-US" sz="2400" b="1" dirty="0"/>
              <a:t> Jan 2019</a:t>
            </a:r>
          </a:p>
          <a:p>
            <a:pPr marL="715292" lvl="1" indent="-195080" algn="just">
              <a:buFont typeface="Arial" pitchFamily="34" charset="0"/>
              <a:buChar char="•"/>
            </a:pPr>
            <a:r>
              <a:rPr lang="en-US" altLang="en-US" sz="2400" b="1" dirty="0" smtClean="0"/>
              <a:t>Varanasi</a:t>
            </a:r>
            <a:r>
              <a:rPr lang="en-US" altLang="en-US" sz="2400" b="1" dirty="0"/>
              <a:t>, Uttar Pradesh: 20</a:t>
            </a:r>
            <a:r>
              <a:rPr lang="en-US" altLang="en-US" sz="2400" b="1" baseline="30000" dirty="0"/>
              <a:t>th</a:t>
            </a:r>
            <a:r>
              <a:rPr lang="en-US" altLang="en-US" sz="2400" b="1" dirty="0"/>
              <a:t> Feb </a:t>
            </a:r>
            <a:r>
              <a:rPr lang="en-US" altLang="en-US" sz="2400" b="1" dirty="0" smtClean="0"/>
              <a:t>2019</a:t>
            </a:r>
          </a:p>
          <a:p>
            <a:pPr marL="715292" lvl="1" indent="-195080" algn="just">
              <a:buFont typeface="Arial" pitchFamily="34" charset="0"/>
              <a:buChar char="•"/>
            </a:pPr>
            <a:r>
              <a:rPr lang="en-US" altLang="en-US" sz="2400" b="1" dirty="0" smtClean="0"/>
              <a:t>Nagpur</a:t>
            </a:r>
            <a:r>
              <a:rPr lang="en-US" altLang="en-US" sz="2400" b="1" dirty="0" smtClean="0"/>
              <a:t>, Maharashtra</a:t>
            </a:r>
            <a:r>
              <a:rPr lang="en-US" altLang="en-US" sz="2400" b="1" dirty="0" smtClean="0"/>
              <a:t>: 20</a:t>
            </a:r>
            <a:r>
              <a:rPr lang="en-US" altLang="en-US" sz="2400" b="1" baseline="30000" dirty="0" smtClean="0"/>
              <a:t>th</a:t>
            </a:r>
            <a:r>
              <a:rPr lang="en-US" altLang="en-US" sz="2400" b="1" dirty="0" smtClean="0"/>
              <a:t> Jan 2019</a:t>
            </a:r>
          </a:p>
          <a:p>
            <a:pPr marL="715292" lvl="1" indent="-195080" algn="just">
              <a:buFont typeface="Arial" pitchFamily="34" charset="0"/>
              <a:buChar char="•"/>
            </a:pPr>
            <a:r>
              <a:rPr lang="en-US" altLang="en-US" sz="2400" b="1" dirty="0" err="1" smtClean="0"/>
              <a:t>Yadgir</a:t>
            </a:r>
            <a:r>
              <a:rPr lang="en-US" altLang="en-US" sz="2400" b="1" dirty="0" smtClean="0"/>
              <a:t> Karnataka: Scheduled in Nov. 2019</a:t>
            </a:r>
            <a:endParaRPr lang="en-US" altLang="en-US" sz="2400" b="1" dirty="0"/>
          </a:p>
          <a:p>
            <a:pPr marL="195080" indent="-195080" algn="just">
              <a:buFont typeface="Arial" pitchFamily="34" charset="0"/>
              <a:buChar char="•"/>
            </a:pPr>
            <a:endParaRPr lang="en-US" sz="2400" b="1" dirty="0"/>
          </a:p>
          <a:p>
            <a:pPr marL="195080" indent="-195080" algn="just">
              <a:buFont typeface="Arial" pitchFamily="34" charset="0"/>
              <a:buChar char="•"/>
            </a:pPr>
            <a:r>
              <a:rPr lang="en-US" sz="2400" b="1" dirty="0"/>
              <a:t>Benefit of IDA: </a:t>
            </a:r>
            <a:r>
              <a:rPr lang="en-US" sz="2400" b="1" dirty="0" smtClean="0"/>
              <a:t>G</a:t>
            </a:r>
            <a:r>
              <a:rPr lang="en-US" sz="2400" dirty="0" smtClean="0"/>
              <a:t>ood </a:t>
            </a:r>
            <a:r>
              <a:rPr lang="en-US" sz="2400" dirty="0"/>
              <a:t>coverage and compliance can eliminate LF within 2-3 years in comparison to 5-7 rounds of MDA</a:t>
            </a:r>
          </a:p>
          <a:p>
            <a:pPr algn="just"/>
            <a:endParaRPr lang="en-US" sz="2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Initiatives undertaken to Eliminate LF (1)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5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4049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89" y="1024716"/>
            <a:ext cx="12350663" cy="59498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800" dirty="0"/>
              <a:t>Prioritization of districts for scaling up of IDA 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/>
              <a:t>11 districts of Uttar Pradesh are prioritized for IDA scheduled in November 2019</a:t>
            </a:r>
          </a:p>
          <a:p>
            <a:pPr algn="just">
              <a:lnSpc>
                <a:spcPct val="100000"/>
              </a:lnSpc>
            </a:pPr>
            <a:r>
              <a:rPr lang="en-US" sz="2800" dirty="0" smtClean="0"/>
              <a:t>Increase in  </a:t>
            </a:r>
            <a:r>
              <a:rPr lang="en-US" sz="2800" dirty="0"/>
              <a:t>budget allocation for each component of the programme</a:t>
            </a:r>
          </a:p>
          <a:p>
            <a:pPr algn="just">
              <a:lnSpc>
                <a:spcPct val="100000"/>
              </a:lnSpc>
            </a:pPr>
            <a:r>
              <a:rPr lang="en-US" sz="2800" dirty="0"/>
              <a:t>Formation of technical Expert Committee  for ELF</a:t>
            </a:r>
          </a:p>
          <a:p>
            <a:pPr algn="just">
              <a:lnSpc>
                <a:spcPct val="100000"/>
              </a:lnSpc>
            </a:pPr>
            <a:r>
              <a:rPr lang="en-US" sz="2800" dirty="0"/>
              <a:t>Ensured drug supply for MDA</a:t>
            </a:r>
          </a:p>
          <a:p>
            <a:pPr algn="just">
              <a:lnSpc>
                <a:spcPct val="100000"/>
              </a:lnSpc>
            </a:pPr>
            <a:r>
              <a:rPr lang="en-US" sz="2800" dirty="0"/>
              <a:t>State &amp; Districts action plan has been circulated for compliance</a:t>
            </a:r>
          </a:p>
          <a:p>
            <a:pPr algn="just">
              <a:lnSpc>
                <a:spcPct val="100000"/>
              </a:lnSpc>
            </a:pPr>
            <a:r>
              <a:rPr lang="en-US" sz="2800" dirty="0"/>
              <a:t>Extra budget for ELF activity has been proposed</a:t>
            </a:r>
          </a:p>
          <a:p>
            <a:pPr marL="390152" indent="-390152" algn="just">
              <a:lnSpc>
                <a:spcPct val="100000"/>
              </a:lnSpc>
            </a:pPr>
            <a:r>
              <a:rPr lang="en-US" sz="2800" dirty="0"/>
              <a:t>Revised financial norms for morbidity management of Lymphoedema case from Rs. 150/- to Rs. 500/</a:t>
            </a:r>
            <a:r>
              <a:rPr lang="en-IN" sz="2800" dirty="0"/>
              <a:t> </a:t>
            </a:r>
          </a:p>
          <a:p>
            <a:pPr marL="390152" indent="-390152" algn="just">
              <a:lnSpc>
                <a:spcPct val="100000"/>
              </a:lnSpc>
            </a:pPr>
            <a:r>
              <a:rPr lang="en-IN" sz="2800" dirty="0"/>
              <a:t>Increased Community participation, Social mobilization and advocacy through partners</a:t>
            </a:r>
            <a:endParaRPr lang="en-US" sz="2800" dirty="0"/>
          </a:p>
          <a:p>
            <a:pPr algn="just">
              <a:lnSpc>
                <a:spcPct val="100000"/>
              </a:lnSpc>
            </a:pPr>
            <a:endParaRPr lang="en-US" sz="2800" dirty="0"/>
          </a:p>
          <a:p>
            <a:pPr algn="just">
              <a:lnSpc>
                <a:spcPct val="100000"/>
              </a:lnSpc>
            </a:pPr>
            <a:endParaRPr lang="en-US" sz="2800" dirty="0"/>
          </a:p>
          <a:p>
            <a:pPr algn="just">
              <a:lnSpc>
                <a:spcPct val="100000"/>
              </a:lnSpc>
            </a:pPr>
            <a:endParaRPr lang="en-US" sz="2800" dirty="0"/>
          </a:p>
          <a:p>
            <a:pPr algn="just">
              <a:lnSpc>
                <a:spcPct val="100000"/>
              </a:lnSpc>
            </a:pPr>
            <a:endParaRPr lang="en-US" sz="2800" dirty="0"/>
          </a:p>
          <a:p>
            <a:pPr algn="just">
              <a:lnSpc>
                <a:spcPct val="100000"/>
              </a:lnSpc>
            </a:pPr>
            <a:endParaRPr lang="en-US" sz="2800" dirty="0"/>
          </a:p>
          <a:p>
            <a:pPr algn="just"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Initiatives undertaken to Eliminate LF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(2)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5" descr="C:\Users\admin\Desktop\NH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4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452" y="734168"/>
            <a:ext cx="11694056" cy="62804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Drug Compliance a major issue- </a:t>
            </a:r>
            <a:r>
              <a:rPr lang="en-US" sz="2400" b="1" dirty="0"/>
              <a:t>Promote supervised drug administration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HR availability and capacity </a:t>
            </a:r>
            <a:r>
              <a:rPr lang="en-US" sz="2400" dirty="0"/>
              <a:t>for Night Blood Survey (NBS)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Social Mobilization  &amp; Community Participation – </a:t>
            </a:r>
            <a:r>
              <a:rPr lang="en-US" sz="2400" b="1" dirty="0"/>
              <a:t>STATE SECRETARIES TO ENSURE ENGAGEMENT OF DIRTSICT COLLECTORS IN MDA – MASS MOVEMENT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MMDP – Hydrocelectomy and </a:t>
            </a:r>
            <a:r>
              <a:rPr lang="en-US" sz="2400" dirty="0" err="1"/>
              <a:t>Lymphoedema</a:t>
            </a:r>
            <a:r>
              <a:rPr lang="en-US" sz="2400" dirty="0"/>
              <a:t> </a:t>
            </a:r>
            <a:r>
              <a:rPr lang="en-US" sz="2400" dirty="0" smtClean="0"/>
              <a:t>Management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Preparation of microplan well ahead of MDA dates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Post MDA Assessment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Non endemic districts reporting LF cases – INITIATE MDA IN NEWER DISTRICTS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Vector Surveillance 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Current Challenges and actions suggested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5" descr="C:\Users\admin\Desktop\NH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4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01BE73-785F-C844-BBE2-FC7C26EA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1" y="2218663"/>
            <a:ext cx="11216640" cy="1608743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5400" b="1" dirty="0">
                <a:solidFill>
                  <a:srgbClr val="002060"/>
                </a:solidFill>
                <a:cs typeface="Arial" pitchFamily="34" charset="0"/>
              </a:rPr>
              <a:t>Japanese Encephalitis (JE)/</a:t>
            </a:r>
            <a:br>
              <a:rPr lang="en-US" sz="5400" b="1" dirty="0">
                <a:solidFill>
                  <a:srgbClr val="002060"/>
                </a:solidFill>
                <a:cs typeface="Arial" pitchFamily="34" charset="0"/>
              </a:rPr>
            </a:br>
            <a:r>
              <a:rPr lang="en-US" sz="5400" b="1" dirty="0">
                <a:solidFill>
                  <a:srgbClr val="002060"/>
                </a:solidFill>
                <a:cs typeface="Arial" pitchFamily="34" charset="0"/>
              </a:rPr>
              <a:t>Acute Encephalitis Syndrome (AES)</a:t>
            </a:r>
            <a:endParaRPr lang="en-US" sz="54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3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484" y="16041"/>
            <a:ext cx="1331495" cy="12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416" y="-103188"/>
            <a:ext cx="1801416" cy="158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8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7C12F-6F41-433E-BBF5-730BB25B575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520440" y="1137920"/>
            <a:ext cx="9753600" cy="38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921">
              <a:solidFill>
                <a:srgbClr val="000000"/>
              </a:solidFill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177280" y="5623561"/>
            <a:ext cx="1869441" cy="38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921">
              <a:solidFill>
                <a:srgbClr val="000000"/>
              </a:solidFill>
            </a:endParaRP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144378" y="6884561"/>
            <a:ext cx="10507579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Number of Endemic Districts: 271 (22 States/UTs); Population: &gt;400 million   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 flipV="1">
            <a:off x="8453120" y="975361"/>
            <a:ext cx="650240" cy="223587"/>
          </a:xfrm>
          <a:prstGeom prst="rect">
            <a:avLst/>
          </a:prstGeom>
          <a:solidFill>
            <a:srgbClr val="50C228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endParaRPr lang="en-GB" sz="853">
              <a:solidFill>
                <a:srgbClr val="000000"/>
              </a:solidFill>
            </a:endParaRP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9582411" y="701662"/>
            <a:ext cx="287939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002060"/>
                </a:solidFill>
              </a:rPr>
              <a:t>JE affected States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9582412" y="1004429"/>
            <a:ext cx="318710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Andhra Pradesh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Arunachal Pradesh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Assam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Bihar 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Delhi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Goa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Haryana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Jharkhand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Kerala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Karnataka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Maharashtra 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Manipur 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Meghalaya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Nagaland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Odisha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Punjab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Tamil Nadu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Tripura</a:t>
            </a:r>
          </a:p>
          <a:p>
            <a:pPr>
              <a:buFontTx/>
              <a:buChar char="•"/>
            </a:pPr>
            <a:r>
              <a:rPr lang="en-US" b="1" dirty="0" err="1">
                <a:solidFill>
                  <a:srgbClr val="000000"/>
                </a:solidFill>
              </a:rPr>
              <a:t>Telanagana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Uttar Pradesh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Uttarakhand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West Bengal</a:t>
            </a:r>
          </a:p>
        </p:txBody>
      </p:sp>
      <p:pic>
        <p:nvPicPr>
          <p:cNvPr id="26634" name="Picture 3" descr="C:\Documents and Settings\POONAM\Desktop\Pictur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3552" y="943568"/>
            <a:ext cx="6974032" cy="573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4795522" y="5897883"/>
            <a:ext cx="836507" cy="61976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960" b="1" kern="0" dirty="0">
                <a:solidFill>
                  <a:sysClr val="windowText" lastClr="000000"/>
                </a:solidFill>
                <a:latin typeface="Calibri"/>
              </a:rPr>
              <a:t>Vellore </a:t>
            </a:r>
          </a:p>
          <a:p>
            <a:pPr algn="ctr">
              <a:defRPr/>
            </a:pPr>
            <a:r>
              <a:rPr lang="en-US" sz="960" b="1" kern="0" dirty="0">
                <a:solidFill>
                  <a:sysClr val="windowText" lastClr="000000"/>
                </a:solidFill>
                <a:latin typeface="Calibri"/>
              </a:rPr>
              <a:t>1955</a:t>
            </a:r>
            <a:endParaRPr lang="en-IN" sz="96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177280" y="3865881"/>
            <a:ext cx="988906" cy="697653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067" b="1" kern="0" dirty="0" err="1">
                <a:solidFill>
                  <a:sysClr val="windowText" lastClr="000000"/>
                </a:solidFill>
                <a:latin typeface="Calibri"/>
              </a:rPr>
              <a:t>Bankura</a:t>
            </a:r>
            <a:r>
              <a:rPr lang="en-US" sz="1067" b="1" kern="0" dirty="0">
                <a:solidFill>
                  <a:sysClr val="windowText" lastClr="000000"/>
                </a:solidFill>
                <a:latin typeface="Calibri"/>
              </a:rPr>
              <a:t> &amp; </a:t>
            </a:r>
            <a:r>
              <a:rPr lang="en-US" sz="1067" b="1" kern="0" dirty="0" err="1">
                <a:solidFill>
                  <a:sysClr val="windowText" lastClr="000000"/>
                </a:solidFill>
                <a:latin typeface="Calibri"/>
              </a:rPr>
              <a:t>Burdwan</a:t>
            </a:r>
            <a:endParaRPr lang="en-US" sz="1067" b="1" kern="0" dirty="0">
              <a:solidFill>
                <a:sysClr val="windowText" lastClr="000000"/>
              </a:solidFill>
              <a:latin typeface="Calibri"/>
            </a:endParaRPr>
          </a:p>
          <a:p>
            <a:pPr algn="ctr">
              <a:defRPr/>
            </a:pPr>
            <a:r>
              <a:rPr lang="en-US" sz="1067" b="1" kern="0" dirty="0">
                <a:solidFill>
                  <a:sysClr val="windowText" lastClr="000000"/>
                </a:solidFill>
                <a:latin typeface="Calibri"/>
              </a:rPr>
              <a:t>1973</a:t>
            </a:r>
            <a:endParaRPr lang="en-IN" sz="1173" b="1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307840" y="6141722"/>
            <a:ext cx="582507" cy="1693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Oval 20"/>
          <p:cNvSpPr/>
          <p:nvPr/>
        </p:nvSpPr>
        <p:spPr>
          <a:xfrm>
            <a:off x="4632961" y="2077722"/>
            <a:ext cx="1065107" cy="61976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067" b="1" kern="0" dirty="0">
                <a:solidFill>
                  <a:sysClr val="windowText" lastClr="000000"/>
                </a:solidFill>
                <a:latin typeface="Calibri"/>
              </a:rPr>
              <a:t>Uttar Pradesh</a:t>
            </a:r>
          </a:p>
          <a:p>
            <a:pPr algn="ctr">
              <a:defRPr/>
            </a:pPr>
            <a:r>
              <a:rPr lang="en-US" sz="1067" b="1" kern="0" dirty="0">
                <a:solidFill>
                  <a:sysClr val="windowText" lastClr="000000"/>
                </a:solidFill>
                <a:latin typeface="Calibri"/>
              </a:rPr>
              <a:t>1978</a:t>
            </a:r>
            <a:endParaRPr lang="en-IN" sz="1067" b="1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795522" y="2794001"/>
            <a:ext cx="152400" cy="15241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" name="Oval 22"/>
          <p:cNvSpPr/>
          <p:nvPr/>
        </p:nvSpPr>
        <p:spPr>
          <a:xfrm>
            <a:off x="7884162" y="2077722"/>
            <a:ext cx="836507" cy="61976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960" b="1" kern="0" dirty="0">
                <a:solidFill>
                  <a:sysClr val="windowText" lastClr="000000"/>
                </a:solidFill>
                <a:latin typeface="Calibri"/>
              </a:rPr>
              <a:t>Assam</a:t>
            </a:r>
          </a:p>
          <a:p>
            <a:pPr algn="ctr">
              <a:defRPr/>
            </a:pPr>
            <a:r>
              <a:rPr lang="en-US" sz="960" b="1" kern="0" dirty="0">
                <a:solidFill>
                  <a:sysClr val="windowText" lastClr="000000"/>
                </a:solidFill>
                <a:latin typeface="Calibri"/>
              </a:rPr>
              <a:t>1978</a:t>
            </a:r>
            <a:endParaRPr lang="en-IN" sz="96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721602" y="2871895"/>
            <a:ext cx="228600" cy="1862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5" name="Oval 24"/>
          <p:cNvSpPr/>
          <p:nvPr/>
        </p:nvSpPr>
        <p:spPr>
          <a:xfrm>
            <a:off x="4876801" y="5085081"/>
            <a:ext cx="912707" cy="697653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960" b="1" kern="0" dirty="0">
                <a:solidFill>
                  <a:sysClr val="windowText" lastClr="000000"/>
                </a:solidFill>
                <a:latin typeface="Calibri"/>
              </a:rPr>
              <a:t>Andhra Pradesh</a:t>
            </a:r>
          </a:p>
          <a:p>
            <a:pPr algn="ctr">
              <a:defRPr/>
            </a:pPr>
            <a:r>
              <a:rPr lang="en-US" sz="960" b="1" kern="0" dirty="0">
                <a:solidFill>
                  <a:sysClr val="windowText" lastClr="000000"/>
                </a:solidFill>
                <a:latin typeface="Calibri"/>
              </a:rPr>
              <a:t>1997</a:t>
            </a:r>
            <a:endParaRPr lang="en-IN" sz="96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714241" y="4922521"/>
            <a:ext cx="760307" cy="155787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7" name="Straight Arrow Connector 26"/>
          <p:cNvCxnSpPr>
            <a:endCxn id="28" idx="4"/>
          </p:cNvCxnSpPr>
          <p:nvPr/>
        </p:nvCxnSpPr>
        <p:spPr>
          <a:xfrm flipV="1">
            <a:off x="5852162" y="2453642"/>
            <a:ext cx="375920" cy="843280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8" name="Oval 27"/>
          <p:cNvSpPr/>
          <p:nvPr/>
        </p:nvSpPr>
        <p:spPr>
          <a:xfrm>
            <a:off x="5852161" y="1833883"/>
            <a:ext cx="751840" cy="61976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067" b="1" kern="0" dirty="0">
                <a:solidFill>
                  <a:sysClr val="windowText" lastClr="000000"/>
                </a:solidFill>
                <a:latin typeface="Calibri"/>
              </a:rPr>
              <a:t>Bihar</a:t>
            </a:r>
          </a:p>
          <a:p>
            <a:pPr algn="ctr">
              <a:defRPr/>
            </a:pPr>
            <a:r>
              <a:rPr lang="en-US" sz="1067" b="1" kern="0" dirty="0">
                <a:solidFill>
                  <a:sysClr val="windowText" lastClr="000000"/>
                </a:solidFill>
                <a:latin typeface="Calibri"/>
              </a:rPr>
              <a:t>2000</a:t>
            </a:r>
            <a:endParaRPr lang="en-IN" sz="1067" b="1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29" name="Straight Arrow Connector 28"/>
          <p:cNvCxnSpPr>
            <a:endCxn id="30" idx="5"/>
          </p:cNvCxnSpPr>
          <p:nvPr/>
        </p:nvCxnSpPr>
        <p:spPr>
          <a:xfrm flipH="1" flipV="1">
            <a:off x="3537375" y="2524760"/>
            <a:ext cx="526626" cy="203200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0" name="Oval 29"/>
          <p:cNvSpPr/>
          <p:nvPr/>
        </p:nvSpPr>
        <p:spPr>
          <a:xfrm>
            <a:off x="2763522" y="1996442"/>
            <a:ext cx="905934" cy="61806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120" b="1" kern="0" dirty="0">
                <a:solidFill>
                  <a:sysClr val="windowText" lastClr="000000"/>
                </a:solidFill>
                <a:latin typeface="Calibri"/>
              </a:rPr>
              <a:t>Delhi 2011</a:t>
            </a:r>
            <a:endParaRPr lang="en-IN" sz="112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315202" y="3784601"/>
            <a:ext cx="836507" cy="697653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960" b="1" kern="0" dirty="0">
                <a:solidFill>
                  <a:sysClr val="windowText" lastClr="000000"/>
                </a:solidFill>
                <a:latin typeface="Calibri"/>
              </a:rPr>
              <a:t>Tripura</a:t>
            </a:r>
          </a:p>
          <a:p>
            <a:pPr algn="ctr">
              <a:defRPr/>
            </a:pPr>
            <a:r>
              <a:rPr lang="en-US" sz="960" b="1" kern="0" dirty="0">
                <a:solidFill>
                  <a:sysClr val="windowText" lastClr="000000"/>
                </a:solidFill>
                <a:latin typeface="Calibri"/>
              </a:rPr>
              <a:t>2013</a:t>
            </a:r>
            <a:endParaRPr lang="en-IN" sz="112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152640" y="3622040"/>
            <a:ext cx="238760" cy="257387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3" name="Oval 32"/>
          <p:cNvSpPr/>
          <p:nvPr/>
        </p:nvSpPr>
        <p:spPr>
          <a:xfrm>
            <a:off x="6664962" y="2321563"/>
            <a:ext cx="836507" cy="61976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960" b="1" kern="0" dirty="0">
                <a:solidFill>
                  <a:sysClr val="windowText" lastClr="000000"/>
                </a:solidFill>
                <a:latin typeface="Calibri"/>
              </a:rPr>
              <a:t>Jharkhand</a:t>
            </a:r>
          </a:p>
          <a:p>
            <a:pPr algn="ctr">
              <a:defRPr/>
            </a:pPr>
            <a:r>
              <a:rPr lang="en-US" sz="960" b="1" kern="0" dirty="0">
                <a:solidFill>
                  <a:sysClr val="windowText" lastClr="000000"/>
                </a:solidFill>
                <a:latin typeface="Calibri"/>
              </a:rPr>
              <a:t>2011</a:t>
            </a:r>
            <a:endParaRPr lang="en-IN" sz="96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34" name="Straight Arrow Connector 33"/>
          <p:cNvCxnSpPr>
            <a:endCxn id="33" idx="3"/>
          </p:cNvCxnSpPr>
          <p:nvPr/>
        </p:nvCxnSpPr>
        <p:spPr>
          <a:xfrm flipV="1">
            <a:off x="6014720" y="2851576"/>
            <a:ext cx="772160" cy="607907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5" name="Oval 34"/>
          <p:cNvSpPr/>
          <p:nvPr/>
        </p:nvSpPr>
        <p:spPr>
          <a:xfrm>
            <a:off x="2682242" y="5410202"/>
            <a:ext cx="905934" cy="61806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120" b="1" kern="0" dirty="0">
                <a:solidFill>
                  <a:sysClr val="windowText" lastClr="000000"/>
                </a:solidFill>
                <a:latin typeface="Calibri"/>
              </a:rPr>
              <a:t>Kerala 2011</a:t>
            </a:r>
            <a:endParaRPr lang="en-IN" sz="112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36" name="Straight Arrow Connector 35"/>
          <p:cNvCxnSpPr>
            <a:endCxn id="35" idx="5"/>
          </p:cNvCxnSpPr>
          <p:nvPr/>
        </p:nvCxnSpPr>
        <p:spPr>
          <a:xfrm flipH="1" flipV="1">
            <a:off x="3456093" y="5938521"/>
            <a:ext cx="445347" cy="284480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7" name="Oval 36"/>
          <p:cNvSpPr/>
          <p:nvPr/>
        </p:nvSpPr>
        <p:spPr>
          <a:xfrm>
            <a:off x="6827520" y="1508763"/>
            <a:ext cx="1139614" cy="61976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067" b="1" kern="0" dirty="0">
                <a:solidFill>
                  <a:sysClr val="windowText" lastClr="000000"/>
                </a:solidFill>
                <a:latin typeface="Calibri"/>
              </a:rPr>
              <a:t>North Bengal districts 2014</a:t>
            </a:r>
            <a:endParaRPr lang="en-IN" sz="1067" b="1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6664962" y="2849881"/>
            <a:ext cx="228600" cy="40640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9" name="Oval 38"/>
          <p:cNvSpPr/>
          <p:nvPr/>
        </p:nvSpPr>
        <p:spPr>
          <a:xfrm>
            <a:off x="8046722" y="2971803"/>
            <a:ext cx="836507" cy="61976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960" b="1" kern="0" dirty="0">
                <a:solidFill>
                  <a:sysClr val="windowText" lastClr="000000"/>
                </a:solidFill>
                <a:latin typeface="Calibri"/>
              </a:rPr>
              <a:t>Lower Assam districts</a:t>
            </a:r>
          </a:p>
          <a:p>
            <a:pPr algn="ctr">
              <a:defRPr/>
            </a:pPr>
            <a:r>
              <a:rPr lang="en-US" sz="960" b="1" kern="0" dirty="0">
                <a:solidFill>
                  <a:sysClr val="windowText" lastClr="000000"/>
                </a:solidFill>
                <a:latin typeface="Calibri"/>
              </a:rPr>
              <a:t>2014</a:t>
            </a:r>
            <a:endParaRPr lang="en-IN" sz="96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965443" y="3053080"/>
            <a:ext cx="152400" cy="155787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1" name="Oval 40"/>
          <p:cNvSpPr/>
          <p:nvPr/>
        </p:nvSpPr>
        <p:spPr>
          <a:xfrm>
            <a:off x="5689602" y="4597403"/>
            <a:ext cx="836507" cy="61976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960" b="1" kern="0" dirty="0" err="1">
                <a:solidFill>
                  <a:sysClr val="windowText" lastClr="000000"/>
                </a:solidFill>
                <a:latin typeface="Calibri"/>
              </a:rPr>
              <a:t>Odisha</a:t>
            </a:r>
            <a:endParaRPr lang="en-US" sz="960" b="1" kern="0" dirty="0">
              <a:solidFill>
                <a:sysClr val="windowText" lastClr="000000"/>
              </a:solidFill>
              <a:latin typeface="Calibri"/>
            </a:endParaRPr>
          </a:p>
          <a:p>
            <a:pPr algn="ctr">
              <a:defRPr/>
            </a:pPr>
            <a:r>
              <a:rPr lang="en-US" sz="960" b="1" kern="0" dirty="0">
                <a:solidFill>
                  <a:sysClr val="windowText" lastClr="000000"/>
                </a:solidFill>
                <a:latin typeface="Calibri"/>
              </a:rPr>
              <a:t>2012</a:t>
            </a:r>
            <a:endParaRPr lang="en-IN" sz="96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JE ENDEMIC STATES IN INDIA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43" name="Picture 42" descr="C:\Users\admin\Desktop\NH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531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1" grpId="0" animBg="1" autoUpdateAnimBg="0"/>
      <p:bldP spid="23" grpId="0" animBg="1" autoUpdateAnimBg="0"/>
      <p:bldP spid="25" grpId="0" animBg="1" autoUpdateAnimBg="0"/>
      <p:bldP spid="28" grpId="0" animBg="1" autoUpdateAnimBg="0"/>
      <p:bldP spid="30" grpId="0" animBg="1" autoUpdateAnimBg="0"/>
      <p:bldP spid="31" grpId="0" animBg="1" autoUpdateAnimBg="0"/>
      <p:bldP spid="33" grpId="0" animBg="1" autoUpdateAnimBg="0"/>
      <p:bldP spid="35" grpId="0" animBg="1" autoUpdateAnimBg="0"/>
      <p:bldP spid="37" grpId="0" animBg="1" autoUpdateAnimBg="0"/>
      <p:bldP spid="39" grpId="0" animBg="1" autoUpdateAnimBg="0"/>
      <p:bldP spid="41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561083" y="5688352"/>
            <a:ext cx="118724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29750" indent="-526638" algn="just">
              <a:buFont typeface="Wingdings" pitchFamily="2" charset="2"/>
              <a:buChar char="Ø"/>
            </a:pPr>
            <a:r>
              <a:rPr lang="en-US" sz="2400" b="1" dirty="0">
                <a:cs typeface="Arial" pitchFamily="34" charset="0"/>
              </a:rPr>
              <a:t>22 out of 36 States/UTs in the Country are reporting JE/AES cases  of these ~70% of disease burden is contributed by 5 States (Assam, Bihar, Tamil Nadu, Uttar Pradesh and West Bengal).</a:t>
            </a:r>
          </a:p>
        </p:txBody>
      </p:sp>
      <p:sp>
        <p:nvSpPr>
          <p:cNvPr id="8" name="Rectangle 7"/>
          <p:cNvSpPr/>
          <p:nvPr/>
        </p:nvSpPr>
        <p:spPr>
          <a:xfrm>
            <a:off x="8790219" y="772799"/>
            <a:ext cx="768159" cy="442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4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en-US" sz="2276" dirty="0"/>
              <a:t>2018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72299167"/>
              </p:ext>
            </p:extLst>
          </p:nvPr>
        </p:nvGraphicFramePr>
        <p:xfrm>
          <a:off x="6744961" y="829300"/>
          <a:ext cx="5575376" cy="4859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3142149" y="829300"/>
            <a:ext cx="1750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4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en-US" sz="2800" dirty="0"/>
              <a:t>2017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188675620"/>
              </p:ext>
            </p:extLst>
          </p:nvPr>
        </p:nvGraphicFramePr>
        <p:xfrm>
          <a:off x="929087" y="1163789"/>
          <a:ext cx="5337275" cy="4239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State-wise Proportion JE cases – 2017 &amp; 2018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3" name="Picture 12" descr="C:\Users\admin\Desktop\NH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6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ent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179" y="713125"/>
            <a:ext cx="6947302" cy="64255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679290"/>
              </p:ext>
            </p:extLst>
          </p:nvPr>
        </p:nvGraphicFramePr>
        <p:xfrm>
          <a:off x="7485065" y="562248"/>
          <a:ext cx="2378689" cy="669006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3020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4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18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0687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Sentinel Sites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IN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IN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Andhra </a:t>
                      </a:r>
                      <a:r>
                        <a:rPr lang="en-IN" sz="14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Prd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995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Arunachal Pradesh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Assam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Bihar 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Chhattisgarh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Delhi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en-US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Goa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357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Haryana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Jharkhand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Kerala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Karnataka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0" lang="en-US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Madhya Pradesh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Maharashtra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Manipur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357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Meghalaya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Mizoram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357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Nagaland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Odisha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u="none" strike="noStrike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Puducherry</a:t>
                      </a:r>
                      <a:endParaRPr kumimoji="0" lang="en-IN" sz="14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Rajasthan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3357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Tamil Nadu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Telangana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Tripura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Uttar Pradesh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30687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Uttarakhand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West Bengal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143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732266"/>
              </p:ext>
            </p:extLst>
          </p:nvPr>
        </p:nvGraphicFramePr>
        <p:xfrm>
          <a:off x="9863753" y="931531"/>
          <a:ext cx="3051600" cy="5057052"/>
        </p:xfrm>
        <a:graphic>
          <a:graphicData uri="http://schemas.openxmlformats.org/drawingml/2006/table">
            <a:tbl>
              <a:tblPr bandRow="1">
                <a:tableStyleId>{ED083AE6-46FA-4A59-8FB0-9F97EB10719F}</a:tableStyleId>
              </a:tblPr>
              <a:tblGrid>
                <a:gridCol w="718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5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85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1218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IN" sz="2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Apex Referral Lab. 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IN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IN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2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Chandigarh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2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Chennai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2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Delhi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2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Dibrugarh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2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Gujarat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2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Hyderabad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12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Kolkata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12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Kerala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12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Lucknow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12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Pune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12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Karnataka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12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Odisha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1218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Surveillance activities: JE Sentinel Sites 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Picture 7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87625" y="73208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Surveillance activities: JE Sentinel Sites 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1" name="Picture 10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74604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44625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19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625" y="908592"/>
            <a:ext cx="1233813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7690" indent="-487690" algn="just">
              <a:buFont typeface="Arial" pitchFamily="34" charset="0"/>
              <a:buChar char="•"/>
            </a:pPr>
            <a:r>
              <a:rPr lang="en-US" sz="4000" dirty="0" smtClean="0">
                <a:cs typeface="Arial" pitchFamily="34" charset="0"/>
              </a:rPr>
              <a:t>The </a:t>
            </a:r>
            <a:r>
              <a:rPr lang="en-US" sz="4000" dirty="0">
                <a:cs typeface="Arial" pitchFamily="34" charset="0"/>
              </a:rPr>
              <a:t>JE vaccination coverage should not </a:t>
            </a:r>
            <a:r>
              <a:rPr lang="en-US" sz="4000" dirty="0" smtClean="0">
                <a:cs typeface="Arial" pitchFamily="34" charset="0"/>
              </a:rPr>
              <a:t>be less </a:t>
            </a:r>
            <a:r>
              <a:rPr lang="en-US" sz="4000" dirty="0">
                <a:cs typeface="Arial" pitchFamily="34" charset="0"/>
              </a:rPr>
              <a:t>than 80% under Routine Immunization (RI</a:t>
            </a:r>
            <a:r>
              <a:rPr lang="en-US" sz="4000" dirty="0" smtClean="0">
                <a:cs typeface="Arial" pitchFamily="34" charset="0"/>
              </a:rPr>
              <a:t>) – </a:t>
            </a:r>
            <a:r>
              <a:rPr lang="en-US" sz="4000" b="1" dirty="0" smtClean="0">
                <a:solidFill>
                  <a:srgbClr val="FF0000"/>
                </a:solidFill>
                <a:cs typeface="Arial" pitchFamily="34" charset="0"/>
              </a:rPr>
              <a:t>Poor convergence so far</a:t>
            </a:r>
            <a:endParaRPr lang="en-US" sz="40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marL="487690" indent="-487690" algn="just">
              <a:buFont typeface="Arial" pitchFamily="34" charset="0"/>
              <a:buChar char="•"/>
            </a:pPr>
            <a:endParaRPr lang="en-US" sz="4000" dirty="0" smtClean="0">
              <a:cs typeface="Arial" pitchFamily="34" charset="0"/>
            </a:endParaRPr>
          </a:p>
          <a:p>
            <a:pPr marL="487690" indent="-487690" algn="just">
              <a:buFont typeface="Arial" pitchFamily="34" charset="0"/>
              <a:buChar char="•"/>
            </a:pPr>
            <a:r>
              <a:rPr lang="en-US" sz="4000" dirty="0" smtClean="0">
                <a:cs typeface="Arial" pitchFamily="34" charset="0"/>
              </a:rPr>
              <a:t>Identify </a:t>
            </a:r>
            <a:r>
              <a:rPr lang="en-US" sz="4000" dirty="0">
                <a:cs typeface="Arial" pitchFamily="34" charset="0"/>
              </a:rPr>
              <a:t>block wise list of </a:t>
            </a:r>
            <a:r>
              <a:rPr lang="en-US" sz="4000" dirty="0" smtClean="0">
                <a:cs typeface="Arial" pitchFamily="34" charset="0"/>
              </a:rPr>
              <a:t>leftover children </a:t>
            </a:r>
            <a:r>
              <a:rPr lang="en-US" sz="4000" dirty="0">
                <a:cs typeface="Arial" pitchFamily="34" charset="0"/>
              </a:rPr>
              <a:t>and cover them by </a:t>
            </a:r>
            <a:r>
              <a:rPr lang="en-US" sz="4000" dirty="0" smtClean="0">
                <a:cs typeface="Arial" pitchFamily="34" charset="0"/>
              </a:rPr>
              <a:t>JE </a:t>
            </a:r>
            <a:r>
              <a:rPr lang="en-US" sz="4000" dirty="0">
                <a:cs typeface="Arial" pitchFamily="34" charset="0"/>
              </a:rPr>
              <a:t>vaccination drives at block level</a:t>
            </a:r>
            <a:r>
              <a:rPr lang="en-US" sz="4000" dirty="0" smtClean="0">
                <a:cs typeface="Arial" pitchFamily="34" charset="0"/>
              </a:rPr>
              <a:t>.</a:t>
            </a:r>
          </a:p>
          <a:p>
            <a:pPr marL="487690" indent="-487690" algn="just">
              <a:buFont typeface="Arial" pitchFamily="34" charset="0"/>
              <a:buChar char="•"/>
            </a:pPr>
            <a:endParaRPr lang="en-US" sz="4000" dirty="0" smtClean="0">
              <a:cs typeface="Arial" pitchFamily="34" charset="0"/>
            </a:endParaRPr>
          </a:p>
          <a:p>
            <a:pPr marL="487690" indent="-487690" algn="just">
              <a:buFont typeface="Arial" pitchFamily="34" charset="0"/>
              <a:buChar char="•"/>
            </a:pPr>
            <a:r>
              <a:rPr lang="en-US" sz="4000" dirty="0" smtClean="0">
                <a:cs typeface="Arial" pitchFamily="34" charset="0"/>
              </a:rPr>
              <a:t>States </a:t>
            </a:r>
            <a:r>
              <a:rPr lang="en-US" sz="4000" dirty="0" smtClean="0">
                <a:cs typeface="Arial" pitchFamily="34" charset="0"/>
              </a:rPr>
              <a:t>need </a:t>
            </a:r>
            <a:r>
              <a:rPr lang="en-US" sz="4000" dirty="0" smtClean="0">
                <a:cs typeface="Arial" pitchFamily="34" charset="0"/>
              </a:rPr>
              <a:t>to strictly follow the AES case definition for testing of JE on the patients CSF samples .</a:t>
            </a:r>
          </a:p>
          <a:p>
            <a:pPr marL="487690" indent="-487690" algn="just"/>
            <a:r>
              <a:rPr lang="en-US" sz="4000" dirty="0" smtClean="0">
                <a:cs typeface="Arial" pitchFamily="34" charset="0"/>
              </a:rPr>
              <a:t> </a:t>
            </a:r>
          </a:p>
          <a:p>
            <a:pPr marL="487690" indent="-487690" algn="just">
              <a:buFont typeface="Arial" pitchFamily="34" charset="0"/>
              <a:buChar char="•"/>
            </a:pPr>
            <a:endParaRPr lang="en-US" sz="4000" dirty="0"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5" y="73208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Key Issues</a:t>
            </a: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5" descr="C:\Users\admin\Desktop\NH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74604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44625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01BE73-785F-C844-BBE2-FC7C26EA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1" y="2218663"/>
            <a:ext cx="11216640" cy="160874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MALARIA</a:t>
            </a:r>
          </a:p>
        </p:txBody>
      </p:sp>
      <p:pic>
        <p:nvPicPr>
          <p:cNvPr id="3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484" y="16041"/>
            <a:ext cx="1331495" cy="12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416" y="-103188"/>
            <a:ext cx="1801416" cy="158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10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625" y="1219197"/>
            <a:ext cx="1216118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7690" indent="-487690" algn="just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Strengthen </a:t>
            </a:r>
            <a:r>
              <a:rPr lang="en-US" sz="3200" dirty="0">
                <a:cs typeface="Arial" pitchFamily="34" charset="0"/>
              </a:rPr>
              <a:t>ASHAs </a:t>
            </a:r>
            <a:r>
              <a:rPr lang="en-US" sz="3200" dirty="0" smtClean="0">
                <a:cs typeface="Arial" pitchFamily="34" charset="0"/>
              </a:rPr>
              <a:t>for </a:t>
            </a:r>
            <a:r>
              <a:rPr lang="en-US" sz="3200" dirty="0">
                <a:cs typeface="Arial" pitchFamily="34" charset="0"/>
              </a:rPr>
              <a:t>early referral of AES cases. </a:t>
            </a:r>
            <a:endParaRPr lang="en-US" sz="3200" dirty="0" smtClean="0">
              <a:cs typeface="Arial" pitchFamily="34" charset="0"/>
            </a:endParaRPr>
          </a:p>
          <a:p>
            <a:pPr marL="487690" indent="-487690" algn="just">
              <a:buFont typeface="Arial" pitchFamily="34" charset="0"/>
              <a:buChar char="•"/>
            </a:pPr>
            <a:endParaRPr lang="en-US" sz="3200" dirty="0">
              <a:cs typeface="Arial" pitchFamily="34" charset="0"/>
            </a:endParaRPr>
          </a:p>
          <a:p>
            <a:pPr marL="487690" indent="-487690" algn="just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PICUs need </a:t>
            </a:r>
            <a:r>
              <a:rPr lang="en-US" sz="3200" dirty="0">
                <a:cs typeface="Arial" pitchFamily="34" charset="0"/>
              </a:rPr>
              <a:t>to be made fully functional in the remaining high burdened </a:t>
            </a:r>
            <a:r>
              <a:rPr lang="en-US" sz="3200" dirty="0" smtClean="0">
                <a:cs typeface="Arial" pitchFamily="34" charset="0"/>
              </a:rPr>
              <a:t>districts(Assam-6 </a:t>
            </a:r>
            <a:r>
              <a:rPr lang="en-US" sz="3200" dirty="0">
                <a:cs typeface="Arial" pitchFamily="34" charset="0"/>
              </a:rPr>
              <a:t>out of 10, Bihar-6 (15), Uttar Pradesh-11 (20) </a:t>
            </a:r>
            <a:r>
              <a:rPr lang="en-US" sz="3200" dirty="0" smtClean="0">
                <a:cs typeface="Arial" pitchFamily="34" charset="0"/>
              </a:rPr>
              <a:t>. </a:t>
            </a:r>
          </a:p>
          <a:p>
            <a:pPr marL="487690" indent="-487690" algn="just">
              <a:buFont typeface="Arial" pitchFamily="34" charset="0"/>
              <a:buChar char="•"/>
            </a:pPr>
            <a:endParaRPr lang="en-US" sz="3200" dirty="0">
              <a:cs typeface="Arial" pitchFamily="34" charset="0"/>
            </a:endParaRPr>
          </a:p>
          <a:p>
            <a:pPr marL="487690" indent="-487690" algn="just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Physical medical Rehabilitation ( PMR) department to be made functional for </a:t>
            </a:r>
            <a:r>
              <a:rPr lang="en-US" sz="3200" dirty="0">
                <a:cs typeface="Arial" pitchFamily="34" charset="0"/>
              </a:rPr>
              <a:t>JE disabled patients (Assam-0/2, Bihar-0/2, Uttar Pradesh 2/3, West Bengal 0/2</a:t>
            </a:r>
            <a:r>
              <a:rPr lang="en-US" sz="3200" dirty="0" smtClean="0">
                <a:cs typeface="Arial" pitchFamily="34" charset="0"/>
              </a:rPr>
              <a:t>)</a:t>
            </a:r>
          </a:p>
          <a:p>
            <a:pPr marL="487690" indent="-487690" algn="just">
              <a:buFont typeface="Arial" pitchFamily="34" charset="0"/>
              <a:buChar char="•"/>
            </a:pPr>
            <a:endParaRPr lang="en-US" sz="2800" dirty="0" smtClean="0">
              <a:cs typeface="Arial" pitchFamily="34" charset="0"/>
            </a:endParaRPr>
          </a:p>
          <a:p>
            <a:pPr marL="487690" indent="-487690" algn="just">
              <a:buFont typeface="Arial" pitchFamily="34" charset="0"/>
              <a:buChar char="•"/>
            </a:pPr>
            <a:endParaRPr lang="en-US" sz="2800" dirty="0"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5" y="73208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Key </a:t>
            </a:r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Issues (2)</a:t>
            </a: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5" descr="C:\Users\admin\Desktop\NH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74604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44625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87625" y="73208"/>
            <a:ext cx="10619364" cy="114598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Let the vector not defeat the State Might</a:t>
            </a: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5" descr="C:\Users\admin\Desktop\NH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74604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44625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mosquito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538" y="3369999"/>
            <a:ext cx="3824075" cy="394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57" name="Picture 5" descr="Image result for King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1"/>
          <a:stretch/>
        </p:blipFill>
        <p:spPr bwMode="auto">
          <a:xfrm>
            <a:off x="1876926" y="1218660"/>
            <a:ext cx="5074361" cy="609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3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AAFB2D-B946-5342-8428-97E8C8AA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775" y="2158677"/>
            <a:ext cx="11216640" cy="160874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4931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9E5E30-7DF0-4B4A-A6A6-3C615CF6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AF3D0A5-0AAA-844A-AA5B-7E9EFD8EE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202945"/>
              </p:ext>
            </p:extLst>
          </p:nvPr>
        </p:nvGraphicFramePr>
        <p:xfrm>
          <a:off x="1542963" y="1411465"/>
          <a:ext cx="4778854" cy="5241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868">
                  <a:extLst>
                    <a:ext uri="{9D8B030D-6E8A-4147-A177-3AD203B41FA5}">
                      <a16:colId xmlns:a16="http://schemas.microsoft.com/office/drawing/2014/main" xmlns="" val="618850215"/>
                    </a:ext>
                  </a:extLst>
                </a:gridCol>
                <a:gridCol w="1904769">
                  <a:extLst>
                    <a:ext uri="{9D8B030D-6E8A-4147-A177-3AD203B41FA5}">
                      <a16:colId xmlns:a16="http://schemas.microsoft.com/office/drawing/2014/main" xmlns="" val="1252715122"/>
                    </a:ext>
                  </a:extLst>
                </a:gridCol>
                <a:gridCol w="2029217">
                  <a:extLst>
                    <a:ext uri="{9D8B030D-6E8A-4147-A177-3AD203B41FA5}">
                      <a16:colId xmlns:a16="http://schemas.microsoft.com/office/drawing/2014/main" xmlns="" val="3373617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Sl.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Name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Total Qty. in Nos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4542721"/>
                  </a:ext>
                </a:extLst>
              </a:tr>
              <a:tr h="195123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A&amp;N Islands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734953"/>
                  </a:ext>
                </a:extLst>
              </a:tr>
              <a:tr h="162838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Telangana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75855737"/>
                  </a:ext>
                </a:extLst>
              </a:tr>
              <a:tr h="407006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Telangana replacement*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08479508"/>
                  </a:ext>
                </a:extLst>
              </a:tr>
              <a:tr h="228608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Bihar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143837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8632433"/>
                  </a:ext>
                </a:extLst>
              </a:tr>
              <a:tr h="87683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92518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25633844"/>
                  </a:ext>
                </a:extLst>
              </a:tr>
              <a:tr h="186090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Maharashtra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976896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46700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Maharashtra* replacement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56670590"/>
                  </a:ext>
                </a:extLst>
              </a:tr>
              <a:tr h="142727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Gujarat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1266437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57327867"/>
                  </a:ext>
                </a:extLst>
              </a:tr>
              <a:tr h="40718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Gujarat replacement*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19427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Haryana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486628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59454752"/>
                  </a:ext>
                </a:extLst>
              </a:tr>
              <a:tr h="212482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Andhra Pradesh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2595645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54911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A.P. Replacement*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385000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3565654"/>
                  </a:ext>
                </a:extLst>
              </a:tr>
              <a:tr h="186089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Tamil Nadu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553374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41544636"/>
                  </a:ext>
                </a:extLst>
              </a:tr>
              <a:tr h="125261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Odisha**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2654301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00310320"/>
                  </a:ext>
                </a:extLst>
              </a:tr>
              <a:tr h="186090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Rajasthan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2217521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44787345"/>
                  </a:ext>
                </a:extLst>
              </a:tr>
              <a:tr h="162839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Rajasthan replacement*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90794221"/>
                  </a:ext>
                </a:extLst>
              </a:tr>
              <a:tr h="168762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Karnataka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303505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87625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Karnataka Replacement*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1616043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A190DC39-6549-9241-A5F2-E437681D9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812122"/>
              </p:ext>
            </p:extLst>
          </p:nvPr>
        </p:nvGraphicFramePr>
        <p:xfrm>
          <a:off x="6674494" y="1430089"/>
          <a:ext cx="5112499" cy="4554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493">
                  <a:extLst>
                    <a:ext uri="{9D8B030D-6E8A-4147-A177-3AD203B41FA5}">
                      <a16:colId xmlns:a16="http://schemas.microsoft.com/office/drawing/2014/main" xmlns="" val="618850215"/>
                    </a:ext>
                  </a:extLst>
                </a:gridCol>
                <a:gridCol w="2566570">
                  <a:extLst>
                    <a:ext uri="{9D8B030D-6E8A-4147-A177-3AD203B41FA5}">
                      <a16:colId xmlns:a16="http://schemas.microsoft.com/office/drawing/2014/main" xmlns="" val="1252715122"/>
                    </a:ext>
                  </a:extLst>
                </a:gridCol>
                <a:gridCol w="1653436">
                  <a:extLst>
                    <a:ext uri="{9D8B030D-6E8A-4147-A177-3AD203B41FA5}">
                      <a16:colId xmlns:a16="http://schemas.microsoft.com/office/drawing/2014/main" xmlns="" val="3373617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Sl.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Name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Total Qty. in Nos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4542721"/>
                  </a:ext>
                </a:extLst>
              </a:tr>
              <a:tr h="195123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 Bengal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151751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734953"/>
                  </a:ext>
                </a:extLst>
              </a:tr>
              <a:tr h="162838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 Bengal replacement*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75855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Punjab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76811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08479508"/>
                  </a:ext>
                </a:extLst>
              </a:tr>
              <a:tr h="228608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Pudducherry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8632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Kerala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73916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Dadar &amp; Nagar Haveli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3340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19816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Uttarakhand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9655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80867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Chhattisgarh replacement*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770000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01838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Jharkhand replacement*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1760000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51423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Madhya Pradesh Replacement*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1507000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98184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Uttar Pradesh Replacement*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66000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8447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LLINl Requirement  for saturation of sub-centres with API 1 and above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11593958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87324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LLIN supplied in 2016 to be replaced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5500000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6841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17093958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4079761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C4E35F-E7F9-B84B-B57A-238C78AFF62C}"/>
              </a:ext>
            </a:extLst>
          </p:cNvPr>
          <p:cNvSpPr txBox="1"/>
          <p:nvPr/>
        </p:nvSpPr>
        <p:spPr>
          <a:xfrm>
            <a:off x="300625" y="137786"/>
            <a:ext cx="12162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Technical Requirement of LLINs under DBS for FY 2019-2020 for saturation of sub-</a:t>
            </a:r>
            <a:r>
              <a:rPr lang="en-US" sz="2400" b="1" dirty="0" err="1"/>
              <a:t>cemtres</a:t>
            </a:r>
            <a:r>
              <a:rPr lang="en-US" sz="2400" b="1" dirty="0"/>
              <a:t> with API 1 and above and replacement of LLINs supplied  during 2016</a:t>
            </a:r>
          </a:p>
        </p:txBody>
      </p:sp>
    </p:spTree>
    <p:extLst>
      <p:ext uri="{BB962C8B-B14F-4D97-AF65-F5344CB8AC3E}">
        <p14:creationId xmlns:p14="http://schemas.microsoft.com/office/powerpoint/2010/main" val="13656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997" y="145626"/>
            <a:ext cx="9103360" cy="505727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Vaccination status in Assam &amp; Bihar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ED2E1-8EE1-4D68-8A0C-6505E14BFCFB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538618" y="989556"/>
            <a:ext cx="1210014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Districts already under immunization in Assam  (28 districts) and Bihar (24 districts): </a:t>
            </a:r>
          </a:p>
          <a:p>
            <a:endParaRPr lang="en-US" sz="2000" b="1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 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Districts newly identified for immunization in Bihar:</a:t>
            </a:r>
          </a:p>
          <a:p>
            <a:endParaRPr lang="en-US" sz="2000" dirty="0"/>
          </a:p>
          <a:p>
            <a:pPr marL="365771"/>
            <a:r>
              <a:rPr lang="en-US" sz="2000" b="1" dirty="0"/>
              <a:t>Bihar: </a:t>
            </a:r>
          </a:p>
          <a:p>
            <a:pPr marL="365771" algn="just"/>
            <a:r>
              <a:rPr lang="en-US" sz="2000" dirty="0" err="1"/>
              <a:t>Katihar</a:t>
            </a:r>
            <a:r>
              <a:rPr lang="en-US" sz="2000" dirty="0"/>
              <a:t>, </a:t>
            </a:r>
            <a:r>
              <a:rPr lang="en-US" sz="2000" dirty="0" err="1"/>
              <a:t>Kishanganj</a:t>
            </a:r>
            <a:r>
              <a:rPr lang="en-US" sz="2000" dirty="0"/>
              <a:t>, </a:t>
            </a:r>
            <a:r>
              <a:rPr lang="en-US" sz="2000" dirty="0" err="1"/>
              <a:t>Madhepura</a:t>
            </a:r>
            <a:r>
              <a:rPr lang="en-US" sz="2000" dirty="0"/>
              <a:t>, </a:t>
            </a:r>
            <a:r>
              <a:rPr lang="en-US" sz="2000" dirty="0" err="1"/>
              <a:t>Madhubani</a:t>
            </a:r>
            <a:r>
              <a:rPr lang="en-US" sz="2000" dirty="0"/>
              <a:t>, </a:t>
            </a:r>
            <a:r>
              <a:rPr lang="en-US" sz="2000" dirty="0" err="1"/>
              <a:t>Munger</a:t>
            </a:r>
            <a:r>
              <a:rPr lang="en-US" sz="2000" dirty="0"/>
              <a:t>, </a:t>
            </a:r>
            <a:r>
              <a:rPr lang="en-US" sz="2000" dirty="0" err="1"/>
              <a:t>Purnia</a:t>
            </a:r>
            <a:r>
              <a:rPr lang="en-US" sz="2000" dirty="0"/>
              <a:t>, </a:t>
            </a:r>
            <a:r>
              <a:rPr lang="en-US" sz="2000" dirty="0" err="1"/>
              <a:t>Rohtas</a:t>
            </a:r>
            <a:r>
              <a:rPr lang="en-US" sz="2000" dirty="0"/>
              <a:t>, </a:t>
            </a:r>
            <a:r>
              <a:rPr lang="en-US" sz="2000" dirty="0" err="1"/>
              <a:t>Saharsa</a:t>
            </a:r>
            <a:r>
              <a:rPr lang="en-US" sz="2000" dirty="0"/>
              <a:t>, </a:t>
            </a:r>
            <a:r>
              <a:rPr lang="en-US" sz="2000" dirty="0" err="1"/>
              <a:t>Sheohar</a:t>
            </a:r>
            <a:r>
              <a:rPr lang="en-US" sz="2000" dirty="0"/>
              <a:t>, </a:t>
            </a:r>
            <a:r>
              <a:rPr lang="en-US" sz="2000" dirty="0" err="1"/>
              <a:t>Sitamarhi</a:t>
            </a:r>
            <a:r>
              <a:rPr lang="en-US" sz="2000" dirty="0"/>
              <a:t>, </a:t>
            </a:r>
            <a:r>
              <a:rPr lang="en-US" sz="2000" dirty="0" err="1"/>
              <a:t>Supaul</a:t>
            </a:r>
            <a:r>
              <a:rPr lang="en-US" sz="2000" dirty="0"/>
              <a:t>.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619" y="1454106"/>
            <a:ext cx="11731157" cy="396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86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405" y="145626"/>
            <a:ext cx="11736888" cy="992294"/>
          </a:xfrm>
        </p:spPr>
        <p:txBody>
          <a:bodyPr/>
          <a:lstStyle/>
          <a:p>
            <a:pPr algn="ctr"/>
            <a:r>
              <a:rPr lang="en-US" sz="1920" b="1" dirty="0">
                <a:solidFill>
                  <a:srgbClr val="000000"/>
                </a:solidFill>
                <a:latin typeface="Arial"/>
              </a:rPr>
              <a:t>District reporting highest number of AES/JE cases and deaths in 2019 (till 30.06.2019), Vaccination coverage and PICU status in Assam and Bihar</a:t>
            </a:r>
            <a:r>
              <a:rPr lang="en-US" sz="2133" b="1" dirty="0">
                <a:solidFill>
                  <a:srgbClr val="000000"/>
                </a:solidFill>
                <a:latin typeface="Arial"/>
              </a:rPr>
              <a:t/>
            </a:r>
            <a:br>
              <a:rPr lang="en-US" sz="2133" b="1" dirty="0">
                <a:solidFill>
                  <a:srgbClr val="000000"/>
                </a:solidFill>
                <a:latin typeface="Arial"/>
              </a:rPr>
            </a:br>
            <a:endParaRPr lang="en-US" sz="192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ED2E1-8EE1-4D68-8A0C-6505E14BFCFB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572464"/>
              </p:ext>
            </p:extLst>
          </p:nvPr>
        </p:nvGraphicFramePr>
        <p:xfrm>
          <a:off x="1315233" y="1056641"/>
          <a:ext cx="10684700" cy="2427933"/>
        </p:xfrm>
        <a:graphic>
          <a:graphicData uri="http://schemas.openxmlformats.org/drawingml/2006/table">
            <a:tbl>
              <a:tblPr/>
              <a:tblGrid>
                <a:gridCol w="9960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5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17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92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13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188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219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87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State</a:t>
                      </a:r>
                    </a:p>
                  </a:txBody>
                  <a:tcPr marL="9913" marR="9913" marT="9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District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AES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JE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Vaccination coverage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Cases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Deaths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Cases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Deaths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74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Assam</a:t>
                      </a:r>
                    </a:p>
                  </a:txBody>
                  <a:tcPr marL="9913" marR="9913" marT="9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Kamrup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</a:t>
                      </a:r>
                    </a:p>
                  </a:txBody>
                  <a:tcPr marL="9913" marR="9913" marT="9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52%</a:t>
                      </a:r>
                    </a:p>
                  </a:txBody>
                  <a:tcPr marL="9913" marR="9913" marT="9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7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indent="0" algn="l" fontAlgn="b">
                        <a:tabLst/>
                      </a:pPr>
                      <a:r>
                        <a:rPr kumimoji="0" lang="en-US" sz="15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Jorhat</a:t>
                      </a:r>
                      <a:endParaRPr kumimoji="0" lang="en-US" sz="15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913" marR="9913" marT="9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44%</a:t>
                      </a:r>
                    </a:p>
                  </a:txBody>
                  <a:tcPr marL="9913" marR="9913" marT="9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7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kumimoji="0" lang="en-US" sz="15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Dibrugarh</a:t>
                      </a:r>
                      <a:endParaRPr kumimoji="0" lang="en-US" sz="15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913" marR="9913" marT="9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47%</a:t>
                      </a:r>
                    </a:p>
                  </a:txBody>
                  <a:tcPr marL="9913" marR="9913" marT="9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7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kumimoji="0" lang="en-US" sz="15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Lakhimpur</a:t>
                      </a:r>
                      <a:endParaRPr kumimoji="0" lang="en-US" sz="15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913" marR="9913" marT="9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55%</a:t>
                      </a:r>
                    </a:p>
                  </a:txBody>
                  <a:tcPr marL="9913" marR="9913" marT="9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74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Bihar</a:t>
                      </a:r>
                    </a:p>
                  </a:txBody>
                  <a:tcPr marL="9913" marR="9913" marT="9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kumimoji="0" lang="en-US" sz="15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Muzzafarpur</a:t>
                      </a:r>
                      <a:endParaRPr kumimoji="0" lang="en-US" sz="15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913" marR="9913" marT="9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437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85%</a:t>
                      </a:r>
                    </a:p>
                  </a:txBody>
                  <a:tcPr marL="9913" marR="9913" marT="9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0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kumimoji="0" lang="en-US" sz="15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E.Champaran</a:t>
                      </a:r>
                      <a:endParaRPr kumimoji="0" lang="en-US" sz="15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913" marR="9913" marT="9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84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80%</a:t>
                      </a:r>
                    </a:p>
                  </a:txBody>
                  <a:tcPr marL="9913" marR="9913" marT="9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3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kumimoji="0" lang="en-US" sz="15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Sitamarhi</a:t>
                      </a:r>
                      <a:endParaRPr kumimoji="0" lang="en-US" sz="15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913" marR="9913" marT="9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planned in Oct 2019</a:t>
                      </a:r>
                    </a:p>
                  </a:txBody>
                  <a:tcPr marL="9913" marR="9913" marT="9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684100"/>
              </p:ext>
            </p:extLst>
          </p:nvPr>
        </p:nvGraphicFramePr>
        <p:xfrm>
          <a:off x="894080" y="3657601"/>
          <a:ext cx="11216639" cy="316208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970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6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16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704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704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543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itchFamily="34" charset="0"/>
                          <a:cs typeface="Arial" pitchFamily="34" charset="0"/>
                        </a:rPr>
                        <a:t>PICU Status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582">
                <a:tc>
                  <a:txBody>
                    <a:bodyPr/>
                    <a:lstStyle/>
                    <a:p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itchFamily="34" charset="0"/>
                          <a:cs typeface="Arial" pitchFamily="34" charset="0"/>
                        </a:rPr>
                        <a:t>State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itchFamily="34" charset="0"/>
                          <a:cs typeface="Arial" pitchFamily="34" charset="0"/>
                        </a:rPr>
                        <a:t>Status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itchFamily="34" charset="0"/>
                          <a:cs typeface="Arial" pitchFamily="34" charset="0"/>
                        </a:rPr>
                        <a:t>Districts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itchFamily="34" charset="0"/>
                          <a:cs typeface="Arial" pitchFamily="34" charset="0"/>
                        </a:rPr>
                        <a:t>Remarks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654">
                <a:tc rowSpan="3">
                  <a:txBody>
                    <a:bodyPr/>
                    <a:lstStyle/>
                    <a:p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Assam (10)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Functional (4)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Dibrugarh</a:t>
                      </a:r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Golaghat</a:t>
                      </a:r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300" b="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300" b="0" baseline="0" dirty="0" err="1">
                          <a:latin typeface="Arial" pitchFamily="34" charset="0"/>
                          <a:cs typeface="Arial" pitchFamily="34" charset="0"/>
                        </a:rPr>
                        <a:t>Lakhimpur</a:t>
                      </a:r>
                      <a:r>
                        <a:rPr lang="en-US" sz="1300" b="0" baseline="0" dirty="0"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lang="en-US" sz="1300" b="0" baseline="0" dirty="0" err="1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ibsagar</a:t>
                      </a:r>
                      <a:endParaRPr lang="en-US" sz="13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58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Others (6)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Dhemaji</a:t>
                      </a:r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Tinsukia</a:t>
                      </a:r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Udalgiri</a:t>
                      </a:r>
                      <a:endParaRPr lang="en-US" sz="13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Proposed for approval of Civil works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58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Barpeta</a:t>
                      </a:r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300" b="0" baseline="0" dirty="0" err="1">
                          <a:latin typeface="Arial" pitchFamily="34" charset="0"/>
                          <a:cs typeface="Arial" pitchFamily="34" charset="0"/>
                        </a:rPr>
                        <a:t>Jorhat</a:t>
                      </a:r>
                      <a:r>
                        <a:rPr lang="en-US" sz="1300" b="0" baseline="0" dirty="0"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lang="en-US" sz="1300" b="0" baseline="0" dirty="0" err="1">
                          <a:latin typeface="Arial" pitchFamily="34" charset="0"/>
                          <a:cs typeface="Arial" pitchFamily="34" charset="0"/>
                        </a:rPr>
                        <a:t>Sonitpur</a:t>
                      </a:r>
                      <a:r>
                        <a:rPr lang="en-US" sz="1300" b="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3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Not  initiated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582">
                <a:tc rowSpan="3">
                  <a:txBody>
                    <a:bodyPr/>
                    <a:lstStyle/>
                    <a:p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Bihar</a:t>
                      </a:r>
                    </a:p>
                    <a:p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(15)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Functional (2)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Muzaffarpur</a:t>
                      </a:r>
                      <a:r>
                        <a:rPr lang="en-US" sz="1300" b="0" baseline="0" dirty="0">
                          <a:latin typeface="Arial" pitchFamily="34" charset="0"/>
                          <a:cs typeface="Arial" pitchFamily="34" charset="0"/>
                        </a:rPr>
                        <a:t> and Patna</a:t>
                      </a:r>
                      <a:endParaRPr lang="en-US" sz="13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7654">
                <a:tc vMerge="1">
                  <a:txBody>
                    <a:bodyPr/>
                    <a:lstStyle/>
                    <a:p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Others (13)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Darbanga</a:t>
                      </a:r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, East </a:t>
                      </a:r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Champaran</a:t>
                      </a:r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, Gaya, </a:t>
                      </a:r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Nawada</a:t>
                      </a:r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 and</a:t>
                      </a:r>
                      <a:r>
                        <a:rPr lang="en-US" sz="1300" b="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300" b="0" baseline="0" dirty="0" err="1">
                          <a:latin typeface="Arial" pitchFamily="34" charset="0"/>
                          <a:cs typeface="Arial" pitchFamily="34" charset="0"/>
                        </a:rPr>
                        <a:t>Vaishali</a:t>
                      </a:r>
                      <a:endParaRPr lang="en-US" sz="13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Purchase of Equipments under process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82726">
                <a:tc vMerge="1">
                  <a:txBody>
                    <a:bodyPr/>
                    <a:lstStyle/>
                    <a:p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Aurangabad, </a:t>
                      </a:r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Gopalganj</a:t>
                      </a:r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Jahanabad</a:t>
                      </a:r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Nalanda</a:t>
                      </a:r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Samartipur</a:t>
                      </a:r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, Saran, </a:t>
                      </a:r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Siwan</a:t>
                      </a:r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 &amp;</a:t>
                      </a:r>
                      <a:r>
                        <a:rPr lang="en-US" sz="1300" b="0" baseline="0" dirty="0">
                          <a:latin typeface="Arial" pitchFamily="34" charset="0"/>
                          <a:cs typeface="Arial" pitchFamily="34" charset="0"/>
                        </a:rPr>
                        <a:t> West </a:t>
                      </a:r>
                      <a:r>
                        <a:rPr lang="en-US" sz="1300" b="0" baseline="0" dirty="0" err="1">
                          <a:latin typeface="Arial" pitchFamily="34" charset="0"/>
                          <a:cs typeface="Arial" pitchFamily="34" charset="0"/>
                        </a:rPr>
                        <a:t>Champaran</a:t>
                      </a:r>
                      <a:endParaRPr lang="en-US" sz="13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Not  initiated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8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374" y="1803401"/>
            <a:ext cx="11216640" cy="1413934"/>
          </a:xfrm>
        </p:spPr>
        <p:txBody>
          <a:bodyPr>
            <a:normAutofit/>
          </a:bodyPr>
          <a:lstStyle/>
          <a:p>
            <a:r>
              <a:rPr lang="en-US" sz="8000" dirty="0" smtClean="0"/>
              <a:t>Thanks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xmlns="" id="{9E2F992B-3393-4B29-8796-0529D6D2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74" y="126999"/>
            <a:ext cx="12352914" cy="57129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IN" altLang="en-US" sz="3200" b="1" dirty="0">
                <a:latin typeface="+mn-lt"/>
                <a:cs typeface="Arial" pitchFamily="34" charset="0"/>
              </a:rPr>
              <a:t>Seasonal trend of Dengue cases in India  2015-2019</a:t>
            </a:r>
          </a:p>
        </p:txBody>
      </p:sp>
      <p:sp>
        <p:nvSpPr>
          <p:cNvPr id="4099" name="TextBox 3">
            <a:extLst>
              <a:ext uri="{FF2B5EF4-FFF2-40B4-BE49-F238E27FC236}">
                <a16:creationId xmlns:a16="http://schemas.microsoft.com/office/drawing/2014/main" xmlns="" id="{DEB3B714-FA33-4060-B3D3-041DB8F7B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5024442"/>
            <a:ext cx="12585352" cy="185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034" tIns="50516" rIns="101034" bIns="505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276" b="1" dirty="0">
                <a:latin typeface="Calibri" panose="020F0502020204030204" pitchFamily="34" charset="0"/>
              </a:rPr>
              <a:t>Cases increase during monsoon and peak transmission is observed September and October.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2276" b="1" dirty="0">
                <a:latin typeface="Calibri" panose="020F0502020204030204" pitchFamily="34" charset="0"/>
              </a:rPr>
              <a:t> Ensure vector/larval control measures- effective Aedes breeding to be checked on weekly basis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276" b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276" b="1" dirty="0">
                <a:latin typeface="Calibri" panose="020F0502020204030204" pitchFamily="34" charset="0"/>
              </a:rPr>
              <a:t>Transmission is perennial in southern and western parts of the country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xmlns="" id="{3B190910-7654-4BD6-B704-469BEAAC7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2058" y="1992985"/>
            <a:ext cx="1189813" cy="29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35">
                <a:latin typeface="Calibri" panose="020F0502020204030204" pitchFamily="34" charset="0"/>
              </a:rPr>
              <a:t>(Prov. till  Aug)</a:t>
            </a:r>
            <a:endParaRPr lang="en-IN" altLang="en-US" sz="1335">
              <a:latin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9A7E98CA-513C-4423-8BCF-42E395D35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631949"/>
              </p:ext>
            </p:extLst>
          </p:nvPr>
        </p:nvGraphicFramePr>
        <p:xfrm>
          <a:off x="241300" y="698292"/>
          <a:ext cx="12467188" cy="4262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xmlns="" id="{6199D359-C04F-4E38-B13C-96B6DC353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557461"/>
              </p:ext>
            </p:extLst>
          </p:nvPr>
        </p:nvGraphicFramePr>
        <p:xfrm>
          <a:off x="181156" y="212942"/>
          <a:ext cx="12319819" cy="611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EEA021-FDDD-2241-A124-323A95A84A51}"/>
              </a:ext>
            </a:extLst>
          </p:cNvPr>
          <p:cNvSpPr txBox="1"/>
          <p:nvPr/>
        </p:nvSpPr>
        <p:spPr>
          <a:xfrm>
            <a:off x="1202499" y="5956312"/>
            <a:ext cx="10997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Main districts affected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926F9E80-E283-4663-BC61-0069C7095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726" y="189951"/>
            <a:ext cx="9471348" cy="52211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IN" altLang="en-US" sz="2400" b="1" dirty="0">
                <a:latin typeface="+mn-lt"/>
                <a:cs typeface="Arial" pitchFamily="34" charset="0"/>
              </a:rPr>
              <a:t>Year- wise Chikungunya Cases 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xmlns="" id="{3F6F90C5-31F8-410F-857D-B2F5B03C6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726" y="6258574"/>
            <a:ext cx="10265122" cy="82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34" tIns="50516" rIns="101034" bIns="50516">
            <a:spAutoFit/>
          </a:bodyPr>
          <a:lstStyle>
            <a:lvl1pPr marL="209550" indent="-209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440"/>
              </a:spcBef>
              <a:spcAft>
                <a:spcPts val="440"/>
              </a:spcAft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Calibri" panose="020F0502020204030204" pitchFamily="34" charset="0"/>
              </a:rPr>
              <a:t>15 %</a:t>
            </a:r>
            <a:r>
              <a:rPr lang="en-US" altLang="en-US" sz="2000" b="1" dirty="0"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latin typeface="Calibri" panose="020F0502020204030204" pitchFamily="34" charset="0"/>
              </a:rPr>
              <a:t>decrease</a:t>
            </a:r>
            <a:r>
              <a:rPr lang="en-US" altLang="en-US" sz="2000" b="1" dirty="0"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latin typeface="Calibri" panose="020F0502020204030204" pitchFamily="34" charset="0"/>
              </a:rPr>
              <a:t>in 2018 compared to corresponding period in 2017</a:t>
            </a:r>
          </a:p>
          <a:p>
            <a:pPr algn="just" eaLnBrk="1" hangingPunct="1">
              <a:spcBef>
                <a:spcPts val="440"/>
              </a:spcBef>
              <a:spcAft>
                <a:spcPts val="440"/>
              </a:spcAft>
              <a:buFont typeface="Wingdings" panose="05000000000000000000" pitchFamily="2" charset="2"/>
              <a:buChar char="v"/>
            </a:pPr>
            <a:r>
              <a:rPr lang="en-IN" altLang="en-US" sz="2000" dirty="0">
                <a:latin typeface="Calibri" panose="020F0502020204030204" pitchFamily="34" charset="0"/>
              </a:rPr>
              <a:t>No death due to Chikungunya since last 12 years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  <p:sp>
        <p:nvSpPr>
          <p:cNvPr id="8196" name="TextBox 6">
            <a:extLst>
              <a:ext uri="{FF2B5EF4-FFF2-40B4-BE49-F238E27FC236}">
                <a16:creationId xmlns:a16="http://schemas.microsoft.com/office/drawing/2014/main" xmlns="" id="{FD26C7C2-0D80-483D-84B2-77692088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2645" y="6017732"/>
            <a:ext cx="1441124" cy="27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34" tIns="50516" rIns="101034" bIns="505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92" b="1">
                <a:latin typeface="Calibri" panose="020F0502020204030204" pitchFamily="34" charset="0"/>
              </a:rPr>
              <a:t>(Prov. till  31</a:t>
            </a:r>
            <a:r>
              <a:rPr lang="en-US" altLang="en-US" sz="1092" b="1" baseline="30000">
                <a:latin typeface="Calibri" panose="020F0502020204030204" pitchFamily="34" charset="0"/>
              </a:rPr>
              <a:t>st</a:t>
            </a:r>
            <a:r>
              <a:rPr lang="en-US" altLang="en-US" sz="1092" b="1">
                <a:latin typeface="Calibri" panose="020F0502020204030204" pitchFamily="34" charset="0"/>
              </a:rPr>
              <a:t> Aug.)</a:t>
            </a:r>
            <a:endParaRPr lang="en-IN" altLang="en-US" sz="1092" b="1">
              <a:latin typeface="Calibri" panose="020F050202020403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2A0F0974-2585-4D52-99A1-BB5059FF2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990549"/>
              </p:ext>
            </p:extLst>
          </p:nvPr>
        </p:nvGraphicFramePr>
        <p:xfrm>
          <a:off x="718442" y="952549"/>
          <a:ext cx="11567916" cy="5325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 descr="C:\Users\admin\Desktop\NH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4000" b="1" spc="-5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MALARIA ELIMINATION TARGETS</a:t>
            </a:r>
            <a:endParaRPr lang="en-GB" sz="4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86" name="Content Placeholder 3" descr="Content Placeholder 3"/>
          <p:cNvPicPr>
            <a:picLocks noChangeAspect="1"/>
          </p:cNvPicPr>
          <p:nvPr/>
        </p:nvPicPr>
        <p:blipFill>
          <a:blip r:embed="rId3"/>
          <a:srcRect l="14999" r="7499"/>
          <a:stretch>
            <a:fillRect/>
          </a:stretch>
        </p:blipFill>
        <p:spPr>
          <a:xfrm>
            <a:off x="7653359" y="327473"/>
            <a:ext cx="5278664" cy="59857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5" name="Diagram 9"/>
          <p:cNvGrpSpPr/>
          <p:nvPr/>
        </p:nvGrpSpPr>
        <p:grpSpPr>
          <a:xfrm>
            <a:off x="235733" y="562167"/>
            <a:ext cx="7562895" cy="6125260"/>
            <a:chOff x="-9695" y="-772948"/>
            <a:chExt cx="6220615" cy="6227718"/>
          </a:xfrm>
        </p:grpSpPr>
        <p:grpSp>
          <p:nvGrpSpPr>
            <p:cNvPr id="189" name="Group"/>
            <p:cNvGrpSpPr/>
            <p:nvPr/>
          </p:nvGrpSpPr>
          <p:grpSpPr>
            <a:xfrm>
              <a:off x="2285850" y="-772948"/>
              <a:ext cx="3925070" cy="2009138"/>
              <a:chOff x="-6069" y="-772948"/>
              <a:chExt cx="3925069" cy="2009137"/>
            </a:xfrm>
          </p:grpSpPr>
          <p:sp>
            <p:nvSpPr>
              <p:cNvPr id="187" name="Shape"/>
              <p:cNvSpPr/>
              <p:nvPr/>
            </p:nvSpPr>
            <p:spPr>
              <a:xfrm rot="5400000">
                <a:off x="905083" y="-1643568"/>
                <a:ext cx="2009137" cy="3750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798"/>
                      <a:pt x="21600" y="17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783"/>
                    </a:lnTo>
                    <a:cubicBezTo>
                      <a:pt x="0" y="798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CDD4EA">
                  <a:alpha val="90000"/>
                </a:srgbClr>
              </a:solidFill>
              <a:ln w="12700" cap="flat">
                <a:solidFill>
                  <a:srgbClr val="CDD4EA">
                    <a:alpha val="9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defTabSz="948286">
                  <a:lnSpc>
                    <a:spcPct val="90000"/>
                  </a:lnSpc>
                  <a:spcBef>
                    <a:spcPts val="320"/>
                  </a:spcBef>
                  <a:defRPr sz="2000"/>
                </a:pPr>
                <a:endParaRPr sz="2133"/>
              </a:p>
            </p:txBody>
          </p:sp>
          <p:sp>
            <p:nvSpPr>
              <p:cNvPr id="188" name="Chandigarh, Daman &amp; Diu, Delhi, Goa, Haryana, Himachal Pradesh, J &amp; K, Kerala, Lakshwadeep, Manipur, Puducherry, Punjab, Rajasthan, Sikkim, Uttarakhand">
                <a:hlinkClick r:id="rId4"/>
              </p:cNvPr>
              <p:cNvSpPr txBox="1"/>
              <p:nvPr/>
            </p:nvSpPr>
            <p:spPr>
              <a:xfrm>
                <a:off x="-6069" y="-476925"/>
                <a:ext cx="3925069" cy="13977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32080" tIns="132080" rIns="132080" bIns="132080" numCol="1" anchor="ctr">
                <a:spAutoFit/>
              </a:bodyPr>
              <a:lstStyle/>
              <a:p>
                <a:pPr marL="0" lvl="1" fontAlgn="t" hangingPunct="0"/>
                <a:r>
                  <a:rPr lang="en-IN" sz="2400" b="1" dirty="0" smtClean="0"/>
                  <a:t> </a:t>
                </a:r>
                <a:r>
                  <a:rPr lang="en-IN" sz="2400" b="1" dirty="0"/>
                  <a:t>Delhi, Goa, </a:t>
                </a:r>
                <a:r>
                  <a:rPr lang="en-IN" sz="2400" b="1" dirty="0" smtClean="0"/>
                  <a:t> H P </a:t>
                </a:r>
                <a:r>
                  <a:rPr lang="en-IN" sz="2400" b="1" dirty="0"/>
                  <a:t>, J &amp; </a:t>
                </a:r>
                <a:r>
                  <a:rPr lang="en-IN" sz="2400" b="1" dirty="0" smtClean="0"/>
                  <a:t>K,  </a:t>
                </a:r>
                <a:r>
                  <a:rPr lang="en-IN" sz="2400" b="1" dirty="0"/>
                  <a:t>Kerala, </a:t>
                </a:r>
                <a:r>
                  <a:rPr lang="en-IN" sz="2400" b="1" dirty="0" err="1"/>
                  <a:t>Lakshwadeep</a:t>
                </a:r>
                <a:r>
                  <a:rPr lang="en-IN" sz="2400" b="1" dirty="0"/>
                  <a:t>, </a:t>
                </a:r>
                <a:r>
                  <a:rPr lang="en-IN" sz="2400" b="1" dirty="0" err="1" smtClean="0"/>
                  <a:t>Puducherry</a:t>
                </a:r>
                <a:r>
                  <a:rPr lang="en-IN" sz="2400" b="1" dirty="0" smtClean="0"/>
                  <a:t> , Sikkim</a:t>
                </a:r>
                <a:r>
                  <a:rPr lang="en-IN" sz="2400" b="1" dirty="0"/>
                  <a:t>, </a:t>
                </a:r>
                <a:endParaRPr lang="en-IN" sz="3200" b="1" dirty="0"/>
              </a:p>
              <a:p>
                <a:pPr marL="0" lvl="1" fontAlgn="t" hangingPunct="0"/>
                <a:r>
                  <a:rPr lang="en-US" sz="2400" b="1" dirty="0">
                    <a:solidFill>
                      <a:schemeClr val="accent6"/>
                    </a:solidFill>
                  </a:rPr>
                  <a:t>ELIMINATE MALARIA BY 2020</a:t>
                </a:r>
                <a:endParaRPr lang="en-IN" sz="3200" b="1" dirty="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192" name="Group"/>
            <p:cNvGrpSpPr/>
            <p:nvPr/>
          </p:nvGrpSpPr>
          <p:grpSpPr>
            <a:xfrm>
              <a:off x="16923" y="-758951"/>
              <a:ext cx="2119842" cy="1802119"/>
              <a:chOff x="16923" y="-910740"/>
              <a:chExt cx="2119841" cy="1802118"/>
            </a:xfrm>
          </p:grpSpPr>
          <p:sp>
            <p:nvSpPr>
              <p:cNvPr id="190" name="Rounded Rectangle"/>
              <p:cNvSpPr/>
              <p:nvPr/>
            </p:nvSpPr>
            <p:spPr>
              <a:xfrm>
                <a:off x="107728" y="-540705"/>
                <a:ext cx="2016643" cy="104596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ctr" defTabSz="1137942">
                  <a:lnSpc>
                    <a:spcPct val="90000"/>
                  </a:lnSpc>
                  <a:spcBef>
                    <a:spcPts val="746"/>
                  </a:spcBef>
                  <a:defRPr>
                    <a:solidFill>
                      <a:srgbClr val="FFFFFF"/>
                    </a:solidFill>
                  </a:defRPr>
                </a:pPr>
                <a:endParaRPr sz="1707"/>
              </a:p>
            </p:txBody>
          </p:sp>
          <p:sp>
            <p:nvSpPr>
              <p:cNvPr id="191" name="Category 1…"/>
              <p:cNvSpPr txBox="1"/>
              <p:nvPr/>
            </p:nvSpPr>
            <p:spPr>
              <a:xfrm>
                <a:off x="16923" y="-910740"/>
                <a:ext cx="2119841" cy="18021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8767" tIns="48767" rIns="48767" bIns="48767" numCol="1" anchor="ctr">
                <a:spAutoFit/>
              </a:bodyPr>
              <a:lstStyle/>
              <a:p>
                <a:pPr algn="ctr" defTabSz="1137942">
                  <a:lnSpc>
                    <a:spcPct val="90000"/>
                  </a:lnSpc>
                  <a:spcBef>
                    <a:spcPts val="1067"/>
                  </a:spcBef>
                  <a:defRPr sz="2400" b="1"/>
                </a:pPr>
                <a:r>
                  <a:rPr sz="2133" dirty="0"/>
                  <a:t>Category 1 </a:t>
                </a:r>
                <a:r>
                  <a:rPr lang="en-US" sz="2133" dirty="0">
                    <a:solidFill>
                      <a:srgbClr val="FFFFFF"/>
                    </a:solidFill>
                  </a:rPr>
                  <a:t> </a:t>
                </a:r>
                <a:r>
                  <a:rPr sz="2133" dirty="0"/>
                  <a:t>(15)</a:t>
                </a:r>
                <a:endParaRPr lang="en-US" sz="2133" dirty="0"/>
              </a:p>
              <a:p>
                <a:pPr algn="ctr" defTabSz="1137942">
                  <a:lnSpc>
                    <a:spcPct val="90000"/>
                  </a:lnSpc>
                  <a:spcBef>
                    <a:spcPts val="1067"/>
                  </a:spcBef>
                  <a:defRPr sz="2400" b="1"/>
                </a:pPr>
                <a:r>
                  <a:rPr lang="en-IN" sz="1173" dirty="0"/>
                  <a:t>-State/Districts reporting an API of less than 1 case per 1000 population</a:t>
                </a:r>
              </a:p>
              <a:p>
                <a:pPr algn="ctr" defTabSz="1137942">
                  <a:lnSpc>
                    <a:spcPct val="90000"/>
                  </a:lnSpc>
                  <a:spcBef>
                    <a:spcPts val="1067"/>
                  </a:spcBef>
                  <a:defRPr sz="2400" b="1"/>
                </a:pPr>
                <a:endParaRPr lang="en-IN" sz="2276" dirty="0"/>
              </a:p>
              <a:p>
                <a:pPr algn="ctr" defTabSz="1137942">
                  <a:lnSpc>
                    <a:spcPct val="90000"/>
                  </a:lnSpc>
                  <a:spcBef>
                    <a:spcPts val="1067"/>
                  </a:spcBef>
                  <a:defRPr sz="2400" b="1"/>
                </a:pPr>
                <a:r>
                  <a:rPr lang="en-IN" sz="2276" dirty="0"/>
                  <a:t>12079( 3%)</a:t>
                </a:r>
                <a:endParaRPr lang="en-US" sz="2276" dirty="0"/>
              </a:p>
            </p:txBody>
          </p:sp>
        </p:grpSp>
        <p:grpSp>
          <p:nvGrpSpPr>
            <p:cNvPr id="195" name="Group"/>
            <p:cNvGrpSpPr/>
            <p:nvPr/>
          </p:nvGrpSpPr>
          <p:grpSpPr>
            <a:xfrm>
              <a:off x="2253620" y="1277268"/>
              <a:ext cx="3896164" cy="2273920"/>
              <a:chOff x="-41412" y="-950132"/>
              <a:chExt cx="3896163" cy="2273919"/>
            </a:xfrm>
          </p:grpSpPr>
          <p:sp>
            <p:nvSpPr>
              <p:cNvPr id="193" name="Shape"/>
              <p:cNvSpPr/>
              <p:nvPr/>
            </p:nvSpPr>
            <p:spPr>
              <a:xfrm rot="5400000">
                <a:off x="1048671" y="-1920768"/>
                <a:ext cx="1599619" cy="3779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731"/>
                      <a:pt x="21600" y="1634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634"/>
                    </a:lnTo>
                    <a:cubicBezTo>
                      <a:pt x="0" y="731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CDD4EA">
                  <a:alpha val="90000"/>
                </a:srgbClr>
              </a:solidFill>
              <a:ln w="12700" cap="flat">
                <a:solidFill>
                  <a:srgbClr val="CDD4EA">
                    <a:alpha val="9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defTabSz="948286">
                  <a:lnSpc>
                    <a:spcPct val="90000"/>
                  </a:lnSpc>
                  <a:spcBef>
                    <a:spcPts val="320"/>
                  </a:spcBef>
                </a:pPr>
                <a:endParaRPr sz="1707"/>
              </a:p>
            </p:txBody>
          </p:sp>
          <p:sp>
            <p:nvSpPr>
              <p:cNvPr id="194" name="Andhra Pradesh, Assam, Bihar, Gujarat, Karnataka, Maharashtra, Nagaland, Tamil Nadu, Telangana, Uttar Pradesh, West Bengal"/>
              <p:cNvSpPr txBox="1"/>
              <p:nvPr/>
            </p:nvSpPr>
            <p:spPr>
              <a:xfrm>
                <a:off x="31772" y="-950132"/>
                <a:ext cx="3822979" cy="22739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32080" tIns="132080" rIns="132080" bIns="132080" numCol="1" anchor="ctr">
                <a:spAutoFit/>
              </a:bodyPr>
              <a:lstStyle/>
              <a:p>
                <a:r>
                  <a:rPr lang="en-IN" sz="2400" b="1" dirty="0"/>
                  <a:t>Andhra Pradesh, </a:t>
                </a:r>
                <a:r>
                  <a:rPr lang="en-IN" sz="2400" b="1" dirty="0" smtClean="0"/>
                  <a:t> </a:t>
                </a:r>
                <a:r>
                  <a:rPr lang="en-IN" sz="2400" b="1" dirty="0"/>
                  <a:t>Bihar , </a:t>
                </a:r>
                <a:r>
                  <a:rPr lang="en-IN" sz="2400" b="1" dirty="0" smtClean="0"/>
                  <a:t> </a:t>
                </a:r>
                <a:r>
                  <a:rPr lang="en-IN" sz="2400" b="1" dirty="0"/>
                  <a:t>Nagaland, Tamil Nadu, Telangana, </a:t>
                </a:r>
                <a:r>
                  <a:rPr lang="en-IN" sz="2400" b="1" dirty="0" smtClean="0"/>
                  <a:t> </a:t>
                </a:r>
                <a:r>
                  <a:rPr lang="en-IN" sz="2400" b="1" dirty="0"/>
                  <a:t>West </a:t>
                </a:r>
                <a:r>
                  <a:rPr lang="en-IN" sz="2400" b="1" dirty="0" smtClean="0"/>
                  <a:t>Bengal</a:t>
                </a:r>
              </a:p>
              <a:p>
                <a:r>
                  <a:rPr lang="en-US" sz="2800" b="1" dirty="0" smtClean="0">
                    <a:solidFill>
                      <a:srgbClr val="7030A0"/>
                    </a:solidFill>
                  </a:rPr>
                  <a:t>ELIMINATE MALARIA BY 2022</a:t>
                </a:r>
                <a:endParaRPr lang="en-IN" sz="2800" b="1" dirty="0"/>
              </a:p>
              <a:p>
                <a:endParaRPr lang="en-IN" sz="2800" b="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198" name="Group"/>
            <p:cNvGrpSpPr/>
            <p:nvPr/>
          </p:nvGrpSpPr>
          <p:grpSpPr>
            <a:xfrm>
              <a:off x="24428" y="681230"/>
              <a:ext cx="2203394" cy="2424383"/>
              <a:chOff x="24428" y="-1494587"/>
              <a:chExt cx="2203393" cy="2424382"/>
            </a:xfrm>
          </p:grpSpPr>
          <p:sp>
            <p:nvSpPr>
              <p:cNvPr id="196" name="Rounded Rectangle"/>
              <p:cNvSpPr/>
              <p:nvPr/>
            </p:nvSpPr>
            <p:spPr>
              <a:xfrm>
                <a:off x="24429" y="-799846"/>
                <a:ext cx="2203392" cy="1176193"/>
              </a:xfrm>
              <a:prstGeom prst="roundRect">
                <a:avLst>
                  <a:gd name="adj" fmla="val 16667"/>
                </a:avLst>
              </a:prstGeom>
              <a:solidFill>
                <a:srgbClr val="FF66FF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ctr" defTabSz="1137942">
                  <a:lnSpc>
                    <a:spcPct val="90000"/>
                  </a:lnSpc>
                  <a:spcBef>
                    <a:spcPts val="746"/>
                  </a:spcBef>
                  <a:defRPr>
                    <a:solidFill>
                      <a:srgbClr val="FFFFFF"/>
                    </a:solidFill>
                  </a:defRPr>
                </a:pPr>
                <a:endParaRPr sz="1707"/>
              </a:p>
            </p:txBody>
          </p:sp>
          <p:sp>
            <p:nvSpPr>
              <p:cNvPr id="197" name="Category 2…"/>
              <p:cNvSpPr txBox="1"/>
              <p:nvPr/>
            </p:nvSpPr>
            <p:spPr>
              <a:xfrm>
                <a:off x="24428" y="-1494587"/>
                <a:ext cx="2114865" cy="24243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8767" tIns="48767" rIns="48767" bIns="48767" numCol="1" anchor="ctr">
                <a:spAutoFit/>
              </a:bodyPr>
              <a:lstStyle/>
              <a:p>
                <a:pPr algn="ctr" defTabSz="1137942">
                  <a:lnSpc>
                    <a:spcPct val="90000"/>
                  </a:lnSpc>
                  <a:spcBef>
                    <a:spcPts val="1067"/>
                  </a:spcBef>
                  <a:defRPr sz="2400" b="1"/>
                </a:pPr>
                <a:endParaRPr lang="en-US" sz="2133" dirty="0" smtClean="0"/>
              </a:p>
              <a:p>
                <a:pPr algn="ctr" defTabSz="1137942">
                  <a:lnSpc>
                    <a:spcPct val="90000"/>
                  </a:lnSpc>
                  <a:spcBef>
                    <a:spcPts val="1067"/>
                  </a:spcBef>
                  <a:defRPr sz="2400" b="1"/>
                </a:pPr>
                <a:endParaRPr lang="en-US" sz="2133" dirty="0" smtClean="0"/>
              </a:p>
              <a:p>
                <a:pPr algn="ctr" defTabSz="1137942">
                  <a:lnSpc>
                    <a:spcPct val="90000"/>
                  </a:lnSpc>
                  <a:spcBef>
                    <a:spcPts val="1067"/>
                  </a:spcBef>
                  <a:defRPr sz="2400" b="1"/>
                </a:pPr>
                <a:r>
                  <a:rPr sz="2133" dirty="0" smtClean="0"/>
                  <a:t>Category </a:t>
                </a:r>
                <a:r>
                  <a:rPr sz="2133" dirty="0"/>
                  <a:t>2</a:t>
                </a:r>
                <a:r>
                  <a:rPr lang="en-US" sz="2133" dirty="0">
                    <a:solidFill>
                      <a:srgbClr val="FFFFFF"/>
                    </a:solidFill>
                  </a:rPr>
                  <a:t> </a:t>
                </a:r>
                <a:r>
                  <a:rPr sz="2133" dirty="0"/>
                  <a:t>(11)</a:t>
                </a:r>
                <a:endParaRPr lang="en-US" sz="2133" dirty="0"/>
              </a:p>
              <a:p>
                <a:pPr marL="195076" indent="-195076" algn="ctr" defTabSz="1137942">
                  <a:lnSpc>
                    <a:spcPct val="90000"/>
                  </a:lnSpc>
                  <a:spcBef>
                    <a:spcPts val="1067"/>
                  </a:spcBef>
                  <a:buFontTx/>
                  <a:buChar char="-"/>
                  <a:defRPr sz="2400" b="1"/>
                </a:pPr>
                <a:r>
                  <a:rPr lang="en-IN" sz="1252" dirty="0"/>
                  <a:t>State &lt; 1 API but some districts report API of 1 case per 1000 population</a:t>
                </a:r>
              </a:p>
              <a:p>
                <a:pPr algn="ctr" defTabSz="1137942">
                  <a:lnSpc>
                    <a:spcPct val="90000"/>
                  </a:lnSpc>
                  <a:spcBef>
                    <a:spcPts val="1067"/>
                  </a:spcBef>
                  <a:defRPr sz="2400" b="1"/>
                </a:pPr>
                <a:r>
                  <a:rPr lang="en-IN" sz="2276" dirty="0"/>
                  <a:t>168573 (39%)</a:t>
                </a:r>
              </a:p>
            </p:txBody>
          </p:sp>
        </p:grpSp>
        <p:grpSp>
          <p:nvGrpSpPr>
            <p:cNvPr id="201" name="Group"/>
            <p:cNvGrpSpPr/>
            <p:nvPr/>
          </p:nvGrpSpPr>
          <p:grpSpPr>
            <a:xfrm>
              <a:off x="2215179" y="3347787"/>
              <a:ext cx="3861579" cy="2106983"/>
              <a:chOff x="-76740" y="-749876"/>
              <a:chExt cx="3861577" cy="2106982"/>
            </a:xfrm>
          </p:grpSpPr>
          <p:sp>
            <p:nvSpPr>
              <p:cNvPr id="199" name="Shape"/>
              <p:cNvSpPr/>
              <p:nvPr/>
            </p:nvSpPr>
            <p:spPr>
              <a:xfrm rot="5400000">
                <a:off x="929616" y="-1756232"/>
                <a:ext cx="1788979" cy="38016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718"/>
                      <a:pt x="21600" y="160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603"/>
                    </a:lnTo>
                    <a:cubicBezTo>
                      <a:pt x="0" y="718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CDD4EA">
                  <a:alpha val="90000"/>
                </a:srgbClr>
              </a:solidFill>
              <a:ln w="12700" cap="flat">
                <a:solidFill>
                  <a:srgbClr val="CDD4EA">
                    <a:alpha val="9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defTabSz="948286">
                  <a:lnSpc>
                    <a:spcPct val="90000"/>
                  </a:lnSpc>
                  <a:spcBef>
                    <a:spcPts val="320"/>
                  </a:spcBef>
                </a:pPr>
                <a:endParaRPr sz="1707"/>
              </a:p>
            </p:txBody>
          </p:sp>
          <p:sp>
            <p:nvSpPr>
              <p:cNvPr id="200" name="A &amp; N Islands, Arunachal Pradesh, Chhatisgarh, Dadra &amp; Nagar Haveli, Jharkhand, Madhya Pradesh, Meghalaya, Mizoram, Odisha, Tripura"/>
              <p:cNvSpPr txBox="1"/>
              <p:nvPr/>
            </p:nvSpPr>
            <p:spPr>
              <a:xfrm>
                <a:off x="-16855" y="-682119"/>
                <a:ext cx="3801692" cy="20392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32080" tIns="132080" rIns="132080" bIns="132080" numCol="1" anchor="ctr">
                <a:spAutoFit/>
              </a:bodyPr>
              <a:lstStyle/>
              <a:p>
                <a:pPr marL="0" lvl="1">
                  <a:lnSpc>
                    <a:spcPct val="90000"/>
                  </a:lnSpc>
                  <a:spcBef>
                    <a:spcPts val="320"/>
                  </a:spcBef>
                  <a:buSzPct val="100000"/>
                  <a:defRPr sz="2000"/>
                </a:pPr>
                <a:r>
                  <a:rPr lang="en-IN" sz="2400" b="1" dirty="0" err="1" smtClean="0"/>
                  <a:t>Chhatisgarh</a:t>
                </a:r>
                <a:r>
                  <a:rPr lang="en-IN" sz="2400" b="1" dirty="0"/>
                  <a:t>, Dadra &amp; Nagar Haveli, Jharkhand</a:t>
                </a:r>
                <a:r>
                  <a:rPr lang="en-IN" sz="2400" b="1" dirty="0" smtClean="0"/>
                  <a:t>, </a:t>
                </a:r>
                <a:r>
                  <a:rPr lang="en-IN" sz="2400" b="1" dirty="0" err="1" smtClean="0"/>
                  <a:t>Meghalaya,Odisha</a:t>
                </a:r>
                <a:r>
                  <a:rPr lang="en-IN" sz="2400" b="1" dirty="0"/>
                  <a:t>, </a:t>
                </a:r>
                <a:endParaRPr lang="en-IN" sz="2400" b="1" dirty="0" smtClean="0"/>
              </a:p>
              <a:p>
                <a:pPr marL="0" lvl="1">
                  <a:lnSpc>
                    <a:spcPct val="90000"/>
                  </a:lnSpc>
                  <a:spcBef>
                    <a:spcPts val="320"/>
                  </a:spcBef>
                  <a:buSzPct val="100000"/>
                  <a:defRPr sz="2000"/>
                </a:pPr>
                <a:r>
                  <a:rPr lang="en-IN" sz="2400" b="1" dirty="0" smtClean="0"/>
                  <a:t>Tripura</a:t>
                </a:r>
                <a:endParaRPr lang="en-IN" sz="2400" b="1" dirty="0"/>
              </a:p>
              <a:p>
                <a:pPr marL="0" lvl="1">
                  <a:lnSpc>
                    <a:spcPct val="90000"/>
                  </a:lnSpc>
                  <a:spcBef>
                    <a:spcPts val="320"/>
                  </a:spcBef>
                  <a:buSzPct val="100000"/>
                  <a:defRPr sz="2000"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ELIMINATE MALARIA BY 2024</a:t>
                </a:r>
                <a:endParaRPr lang="en-IN" sz="28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04" name="Group"/>
            <p:cNvGrpSpPr/>
            <p:nvPr/>
          </p:nvGrpSpPr>
          <p:grpSpPr>
            <a:xfrm>
              <a:off x="-9695" y="3361679"/>
              <a:ext cx="2224873" cy="1354395"/>
              <a:chOff x="-9695" y="-736290"/>
              <a:chExt cx="2224872" cy="1354394"/>
            </a:xfrm>
          </p:grpSpPr>
          <p:sp>
            <p:nvSpPr>
              <p:cNvPr id="202" name="Rounded Rectangle"/>
              <p:cNvSpPr/>
              <p:nvPr/>
            </p:nvSpPr>
            <p:spPr>
              <a:xfrm>
                <a:off x="-9695" y="-736290"/>
                <a:ext cx="2114864" cy="1010861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ctr" defTabSz="1137942">
                  <a:lnSpc>
                    <a:spcPct val="90000"/>
                  </a:lnSpc>
                  <a:spcBef>
                    <a:spcPts val="746"/>
                  </a:spcBef>
                  <a:defRPr>
                    <a:solidFill>
                      <a:srgbClr val="FFFFFF"/>
                    </a:solidFill>
                  </a:defRPr>
                </a:pPr>
                <a:endParaRPr sz="1707"/>
              </a:p>
            </p:txBody>
          </p:sp>
          <p:sp>
            <p:nvSpPr>
              <p:cNvPr id="203" name="Category 3…"/>
              <p:cNvSpPr txBox="1"/>
              <p:nvPr/>
            </p:nvSpPr>
            <p:spPr>
              <a:xfrm>
                <a:off x="16923" y="-641937"/>
                <a:ext cx="2198254" cy="1260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8767" tIns="48767" rIns="48767" bIns="48767" numCol="1" anchor="ctr">
                <a:spAutoFit/>
              </a:bodyPr>
              <a:lstStyle/>
              <a:p>
                <a:pPr algn="ctr" defTabSz="1137942">
                  <a:lnSpc>
                    <a:spcPct val="90000"/>
                  </a:lnSpc>
                  <a:spcBef>
                    <a:spcPts val="1067"/>
                  </a:spcBef>
                  <a:defRPr sz="2400" b="1"/>
                </a:pPr>
                <a:r>
                  <a:rPr sz="2000" dirty="0"/>
                  <a:t>Category 3</a:t>
                </a:r>
                <a:r>
                  <a:rPr lang="en-US" sz="2000" dirty="0"/>
                  <a:t> </a:t>
                </a:r>
                <a:r>
                  <a:rPr sz="2000" dirty="0"/>
                  <a:t>(10)</a:t>
                </a:r>
                <a:endParaRPr lang="en-US" sz="2000" dirty="0"/>
              </a:p>
              <a:p>
                <a:pPr marL="195076" indent="-195076" algn="ctr" defTabSz="1137942">
                  <a:lnSpc>
                    <a:spcPct val="90000"/>
                  </a:lnSpc>
                  <a:spcBef>
                    <a:spcPts val="1067"/>
                  </a:spcBef>
                  <a:buFontTx/>
                  <a:buChar char="-"/>
                  <a:defRPr sz="2400" b="1"/>
                </a:pPr>
                <a:r>
                  <a:rPr lang="en-IN" sz="1100" dirty="0"/>
                  <a:t>States with API of 1 or more per 1000 population</a:t>
                </a:r>
              </a:p>
              <a:p>
                <a:pPr algn="ctr" defTabSz="1137942">
                  <a:lnSpc>
                    <a:spcPct val="90000"/>
                  </a:lnSpc>
                  <a:spcBef>
                    <a:spcPts val="1067"/>
                  </a:spcBef>
                  <a:defRPr sz="2400" b="1"/>
                </a:pPr>
                <a:r>
                  <a:rPr lang="en-US" sz="2000" dirty="0"/>
                  <a:t>249276 (58%)</a:t>
                </a:r>
                <a:endParaRPr sz="2000" dirty="0"/>
              </a:p>
            </p:txBody>
          </p:sp>
        </p:grpSp>
      </p:grpSp>
      <p:sp>
        <p:nvSpPr>
          <p:cNvPr id="23" name="Chevron">
            <a:extLst>
              <a:ext uri="{FF2B5EF4-FFF2-40B4-BE49-F238E27FC236}">
                <a16:creationId xmlns:a16="http://schemas.microsoft.com/office/drawing/2014/main" xmlns="" id="{A95246C3-FAFA-9D4E-A9BC-28B5D3856609}"/>
              </a:ext>
            </a:extLst>
          </p:cNvPr>
          <p:cNvSpPr/>
          <p:nvPr/>
        </p:nvSpPr>
        <p:spPr>
          <a:xfrm rot="5400000">
            <a:off x="316315" y="5927555"/>
            <a:ext cx="1634054" cy="1450864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12700" cap="flat">
            <a:solidFill>
              <a:srgbClr val="FF0000"/>
            </a:solidFill>
            <a:prstDash val="solid"/>
            <a:miter lim="800000"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 defTabSz="711214">
              <a:lnSpc>
                <a:spcPct val="90000"/>
              </a:lnSpc>
              <a:spcBef>
                <a:spcPts val="1173"/>
              </a:spcBef>
              <a:defRPr sz="2800">
                <a:solidFill>
                  <a:srgbClr val="FFFFFF"/>
                </a:solidFill>
              </a:defRPr>
            </a:pPr>
            <a:endParaRPr sz="2987"/>
          </a:p>
        </p:txBody>
      </p:sp>
      <p:sp>
        <p:nvSpPr>
          <p:cNvPr id="24" name="By 2030 and beyond">
            <a:extLst>
              <a:ext uri="{FF2B5EF4-FFF2-40B4-BE49-F238E27FC236}">
                <a16:creationId xmlns:a16="http://schemas.microsoft.com/office/drawing/2014/main" xmlns="" id="{9C21308E-4D33-B34D-B4A8-79E77B9518D0}"/>
              </a:ext>
            </a:extLst>
          </p:cNvPr>
          <p:cNvSpPr txBox="1"/>
          <p:nvPr/>
        </p:nvSpPr>
        <p:spPr>
          <a:xfrm>
            <a:off x="627944" y="6333914"/>
            <a:ext cx="1119361" cy="7684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160" tIns="10160" rIns="10160" bIns="10160" numCol="1" anchor="ctr">
            <a:spAutoFit/>
          </a:bodyPr>
          <a:lstStyle>
            <a:lvl1pPr algn="ctr" defTabSz="666750">
              <a:lnSpc>
                <a:spcPct val="90000"/>
              </a:lnSpc>
              <a:spcBef>
                <a:spcPts val="600"/>
              </a:spcBef>
              <a:defRPr sz="1500" b="1"/>
            </a:lvl1pPr>
          </a:lstStyle>
          <a:p>
            <a:r>
              <a:rPr sz="1800" dirty="0"/>
              <a:t>By 2030 and beyond</a:t>
            </a:r>
          </a:p>
        </p:txBody>
      </p:sp>
      <p:sp>
        <p:nvSpPr>
          <p:cNvPr id="25" name="Prevent the re-establishment of local transmission of malaria in areas where it has been eliminated and maintain national malaria-free status">
            <a:extLst>
              <a:ext uri="{FF2B5EF4-FFF2-40B4-BE49-F238E27FC236}">
                <a16:creationId xmlns:a16="http://schemas.microsoft.com/office/drawing/2014/main" xmlns="" id="{CE035B83-8B6A-6B42-BC3A-3AC23A376519}"/>
              </a:ext>
            </a:extLst>
          </p:cNvPr>
          <p:cNvSpPr txBox="1"/>
          <p:nvPr/>
        </p:nvSpPr>
        <p:spPr>
          <a:xfrm>
            <a:off x="2107106" y="6480322"/>
            <a:ext cx="10799821" cy="7920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609" tIns="17609" rIns="17609" bIns="17609" numCol="1" anchor="ctr">
            <a:spAutoFit/>
          </a:bodyPr>
          <a:lstStyle/>
          <a:p>
            <a:pPr marL="243845" lvl="1" indent="-243845" defTabSz="1232771">
              <a:lnSpc>
                <a:spcPct val="90000"/>
              </a:lnSpc>
              <a:spcBef>
                <a:spcPts val="427"/>
              </a:spcBef>
              <a:buSzPct val="100000"/>
              <a:buFont typeface="Arial"/>
              <a:buChar char="•"/>
              <a:defRPr sz="2600"/>
            </a:pPr>
            <a:r>
              <a:rPr sz="2731" dirty="0"/>
              <a:t>Prevent the re-establishment of local transmission of malaria in areas where it has been eliminated and maintain national malaria-free status</a:t>
            </a:r>
          </a:p>
        </p:txBody>
      </p:sp>
      <p:pic>
        <p:nvPicPr>
          <p:cNvPr id="28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9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95072" y="-7294"/>
            <a:ext cx="12614656" cy="58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2800" b="1" dirty="0">
                <a:cs typeface="Arial" pitchFamily="34" charset="0"/>
              </a:rPr>
              <a:t>AES &amp; </a:t>
            </a:r>
            <a:r>
              <a:rPr lang="en-US" sz="2800" b="1" dirty="0">
                <a:ea typeface="+mj-ea"/>
                <a:cs typeface="Arial" pitchFamily="34" charset="0"/>
              </a:rPr>
              <a:t>JE cases in India 2008-2019 (till 15</a:t>
            </a:r>
            <a:r>
              <a:rPr lang="en-US" sz="2800" b="1" baseline="30000" dirty="0">
                <a:ea typeface="+mj-ea"/>
                <a:cs typeface="Arial" pitchFamily="34" charset="0"/>
              </a:rPr>
              <a:t>th</a:t>
            </a:r>
            <a:r>
              <a:rPr lang="en-US" sz="2800" b="1" dirty="0">
                <a:ea typeface="+mj-ea"/>
                <a:cs typeface="Arial" pitchFamily="34" charset="0"/>
              </a:rPr>
              <a:t> Sep 2019)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222" y="4832264"/>
            <a:ext cx="12076356" cy="2291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2380" indent="-362380">
              <a:spcBef>
                <a:spcPts val="641"/>
              </a:spcBef>
              <a:buFont typeface="Wingdings" pitchFamily="2" charset="2"/>
              <a:buChar char="§"/>
              <a:defRPr/>
            </a:pPr>
            <a:r>
              <a:rPr lang="en-US" sz="2048" b="1" dirty="0">
                <a:cs typeface="Arial" pitchFamily="34" charset="0"/>
              </a:rPr>
              <a:t>Of the total AES cases, 11–14% are due to JE. Other causes of AES  are </a:t>
            </a:r>
            <a:r>
              <a:rPr lang="en-US" sz="2048" b="1" dirty="0">
                <a:solidFill>
                  <a:srgbClr val="FF0000"/>
                </a:solidFill>
                <a:cs typeface="Arial" pitchFamily="34" charset="0"/>
              </a:rPr>
              <a:t>Scrub Typhus, Leptospirosis, Herpes, West Nile, Dengue,  Bacterial Meningitis, Malaria. </a:t>
            </a:r>
          </a:p>
          <a:p>
            <a:pPr marL="362380" indent="-362380">
              <a:spcBef>
                <a:spcPts val="641"/>
              </a:spcBef>
              <a:buFont typeface="Arial" pitchFamily="34" charset="0"/>
              <a:buChar char="•"/>
              <a:defRPr/>
            </a:pPr>
            <a:r>
              <a:rPr lang="en-US" sz="2048" b="1" dirty="0">
                <a:cs typeface="Arial" pitchFamily="34" charset="0"/>
              </a:rPr>
              <a:t>Case Fatality Ratio of AES cases declined from 8.0% in 2017 to 5.6% in 2018.</a:t>
            </a:r>
          </a:p>
          <a:p>
            <a:pPr marL="362380" indent="-362380">
              <a:spcBef>
                <a:spcPts val="641"/>
              </a:spcBef>
              <a:buFont typeface="Arial" pitchFamily="34" charset="0"/>
              <a:buChar char="•"/>
              <a:defRPr/>
            </a:pPr>
            <a:r>
              <a:rPr lang="en-US" sz="2048" b="1" dirty="0">
                <a:cs typeface="Arial" pitchFamily="34" charset="0"/>
              </a:rPr>
              <a:t>Case Fatality Ratio of JE cases declined from 11.6% in 2017 to 10.8% in 2018.</a:t>
            </a:r>
          </a:p>
          <a:p>
            <a:pPr marL="362380" indent="-362380">
              <a:spcBef>
                <a:spcPts val="641"/>
              </a:spcBef>
              <a:buFont typeface="Arial" pitchFamily="34" charset="0"/>
              <a:buChar char="•"/>
              <a:defRPr/>
            </a:pPr>
            <a:r>
              <a:rPr lang="en-US" sz="2048" b="1" dirty="0">
                <a:cs typeface="Arial" pitchFamily="34" charset="0"/>
              </a:rPr>
              <a:t>Number of Sentinel sites increased from 51 in 2005 to 143 in 2019 till date. </a:t>
            </a:r>
          </a:p>
          <a:p>
            <a:pPr marL="362380" indent="-362380">
              <a:spcBef>
                <a:spcPts val="641"/>
              </a:spcBef>
              <a:buFont typeface="Arial" pitchFamily="34" charset="0"/>
              <a:buChar char="•"/>
              <a:defRPr/>
            </a:pPr>
            <a:r>
              <a:rPr lang="en-US" sz="2048" b="1" dirty="0">
                <a:cs typeface="Arial" pitchFamily="34" charset="0"/>
              </a:rPr>
              <a:t>1552 JE cases and 176 deaths have been reported till 15.09.2019.</a:t>
            </a:r>
          </a:p>
        </p:txBody>
      </p:sp>
      <p:graphicFrame>
        <p:nvGraphicFramePr>
          <p:cNvPr id="156685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000582"/>
              </p:ext>
            </p:extLst>
          </p:nvPr>
        </p:nvGraphicFramePr>
        <p:xfrm>
          <a:off x="538619" y="576197"/>
          <a:ext cx="12076356" cy="412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41" name="Worksheet" r:id="rId3" imgW="6715041" imgH="3629096" progId="">
                  <p:embed/>
                </p:oleObj>
              </mc:Choice>
              <mc:Fallback>
                <p:oleObj name="Worksheet" r:id="rId3" imgW="6715041" imgH="3629096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19" y="576197"/>
                        <a:ext cx="12076356" cy="412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567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92277" y="6234115"/>
            <a:ext cx="12296996" cy="44255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1779" indent="-231779" algn="just">
              <a:buFont typeface="Arial" pitchFamily="34" charset="0"/>
              <a:buChar char="•"/>
              <a:defRPr/>
            </a:pPr>
            <a:r>
              <a:rPr lang="en-US" altLang="en-US" sz="2276" b="1" dirty="0">
                <a:solidFill>
                  <a:schemeClr val="tx1"/>
                </a:solidFill>
                <a:cs typeface="Calibri" pitchFamily="34" charset="0"/>
              </a:rPr>
              <a:t>29% reduction in number of Kala-azar cases  till  August2019 as compared to August2018</a:t>
            </a:r>
            <a:endParaRPr lang="en-US" sz="2276" b="1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6" y="463462"/>
            <a:ext cx="12296998" cy="5674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2721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450937" y="5189682"/>
            <a:ext cx="12150247" cy="177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2" tIns="53551" rIns="107102" bIns="5355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53 (8%) blocks reported &gt;1 KA case/10,000 population at block level</a:t>
            </a:r>
          </a:p>
          <a:p>
            <a:pPr lvl="3"/>
            <a:r>
              <a:rPr lang="en-US" sz="2000" b="1" dirty="0">
                <a:solidFill>
                  <a:srgbClr val="FF0000"/>
                </a:solidFill>
              </a:rPr>
              <a:t>Bihar (35), </a:t>
            </a:r>
          </a:p>
          <a:p>
            <a:pPr lvl="3"/>
            <a:r>
              <a:rPr lang="en-US" sz="2000" b="1" dirty="0">
                <a:solidFill>
                  <a:srgbClr val="FF0000"/>
                </a:solidFill>
              </a:rPr>
              <a:t>Jharkhand (17) 	</a:t>
            </a:r>
            <a:r>
              <a:rPr lang="en-US" sz="2800" b="1" dirty="0">
                <a:solidFill>
                  <a:srgbClr val="FF0000"/>
                </a:solidFill>
              </a:rPr>
              <a:t>BRING DOWN TO &lt;1 PER 10,000 BY 2020</a:t>
            </a:r>
            <a:endParaRPr lang="en-US" sz="2000" b="1" dirty="0">
              <a:solidFill>
                <a:srgbClr val="FF0000"/>
              </a:solidFill>
            </a:endParaRPr>
          </a:p>
          <a:p>
            <a:pPr lvl="3"/>
            <a:r>
              <a:rPr lang="en-US" sz="2000" b="1" dirty="0">
                <a:solidFill>
                  <a:srgbClr val="FF0000"/>
                </a:solidFill>
              </a:rPr>
              <a:t>and UP (1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460" y="288844"/>
            <a:ext cx="11453880" cy="490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Brace 3"/>
          <p:cNvSpPr/>
          <p:nvPr/>
        </p:nvSpPr>
        <p:spPr>
          <a:xfrm>
            <a:off x="3369502" y="5761972"/>
            <a:ext cx="456680" cy="135281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48"/>
          </a:p>
        </p:txBody>
      </p:sp>
    </p:spTree>
    <p:extLst>
      <p:ext uri="{BB962C8B-B14F-4D97-AF65-F5344CB8AC3E}">
        <p14:creationId xmlns:p14="http://schemas.microsoft.com/office/powerpoint/2010/main" val="33773733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807" y="106587"/>
            <a:ext cx="10277185" cy="847551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LF Burden in India in comparison to Global Burden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87334"/>
              </p:ext>
            </p:extLst>
          </p:nvPr>
        </p:nvGraphicFramePr>
        <p:xfrm>
          <a:off x="1491165" y="853930"/>
          <a:ext cx="9571533" cy="46903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90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05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905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8038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Attributes</a:t>
                      </a:r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600" dirty="0"/>
                        <a:t>Global Burden </a:t>
                      </a:r>
                      <a:endParaRPr lang="en-US" sz="2600" dirty="0"/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600" dirty="0"/>
                        <a:t>India Burden </a:t>
                      </a:r>
                      <a:endParaRPr lang="en-US" sz="2600" dirty="0"/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3130">
                <a:tc>
                  <a:txBody>
                    <a:bodyPr/>
                    <a:lstStyle/>
                    <a:p>
                      <a:r>
                        <a:rPr lang="en-US" altLang="en-US" sz="2600" dirty="0"/>
                        <a:t>Population at risk </a:t>
                      </a:r>
                      <a:endParaRPr lang="en-US" sz="2600" dirty="0"/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1.4 Billion</a:t>
                      </a:r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0.63 Billion </a:t>
                      </a:r>
                      <a:r>
                        <a:rPr lang="en-US" sz="2600" b="1" dirty="0"/>
                        <a:t>(~45% of global burden)</a:t>
                      </a:r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9456">
                <a:tc>
                  <a:txBody>
                    <a:bodyPr/>
                    <a:lstStyle/>
                    <a:p>
                      <a:r>
                        <a:rPr lang="en-US" sz="2600" dirty="0"/>
                        <a:t>No. of Countries/ States</a:t>
                      </a:r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73 Countries</a:t>
                      </a:r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16 States</a:t>
                      </a:r>
                      <a:r>
                        <a:rPr lang="en-US" sz="2600" baseline="0" dirty="0"/>
                        <a:t> + 5 UTs </a:t>
                      </a:r>
                    </a:p>
                    <a:p>
                      <a:pPr algn="ctr"/>
                      <a:r>
                        <a:rPr lang="en-US" sz="2600" baseline="0" dirty="0"/>
                        <a:t>(256 Districts (IU)</a:t>
                      </a:r>
                      <a:endParaRPr lang="en-US" sz="2600" dirty="0"/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5620">
                <a:tc>
                  <a:txBody>
                    <a:bodyPr/>
                    <a:lstStyle/>
                    <a:p>
                      <a:r>
                        <a:rPr lang="en-US" sz="2600" dirty="0"/>
                        <a:t>Population</a:t>
                      </a:r>
                      <a:r>
                        <a:rPr lang="en-US" sz="2600" baseline="0" dirty="0"/>
                        <a:t> with Disease manifestation</a:t>
                      </a:r>
                      <a:endParaRPr lang="en-US" sz="2600" dirty="0"/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40 Million</a:t>
                      </a:r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1.3 Million</a:t>
                      </a:r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847">
                <a:tc>
                  <a:txBody>
                    <a:bodyPr/>
                    <a:lstStyle/>
                    <a:p>
                      <a:r>
                        <a:rPr lang="en-US" altLang="en-US" sz="2600" dirty="0" err="1"/>
                        <a:t>Hydrocele</a:t>
                      </a:r>
                      <a:endParaRPr lang="en-US" sz="2600" dirty="0"/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25 Million</a:t>
                      </a:r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0.4 Million</a:t>
                      </a:r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8283">
                <a:tc>
                  <a:txBody>
                    <a:bodyPr/>
                    <a:lstStyle/>
                    <a:p>
                      <a:r>
                        <a:rPr lang="en-US" altLang="en-US" sz="2600" dirty="0" err="1"/>
                        <a:t>Lymphoedema</a:t>
                      </a:r>
                      <a:endParaRPr lang="en-US" sz="2600" dirty="0"/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15 Million</a:t>
                      </a:r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0.9 Million</a:t>
                      </a:r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2603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f-end-dist-256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237" y="1148740"/>
            <a:ext cx="6528637" cy="6263930"/>
          </a:xfrm>
          <a:prstGeom prst="rect">
            <a:avLst/>
          </a:prstGeom>
        </p:spPr>
      </p:pic>
      <p:pic>
        <p:nvPicPr>
          <p:cNvPr id="6" name="Picture 5" descr="lf-end-dist-138.wmf"/>
          <p:cNvPicPr>
            <a:picLocks noChangeAspect="1"/>
          </p:cNvPicPr>
          <p:nvPr/>
        </p:nvPicPr>
        <p:blipFill>
          <a:blip r:embed="rId3" cstate="print"/>
          <a:srcRect l="15000" r="10833"/>
          <a:stretch>
            <a:fillRect/>
          </a:stretch>
        </p:blipFill>
        <p:spPr>
          <a:xfrm>
            <a:off x="6933385" y="1148739"/>
            <a:ext cx="5354648" cy="6090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21666" y="1473992"/>
            <a:ext cx="2232241" cy="76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85" b="1" dirty="0"/>
              <a:t>2004 – 256 dist. (IU)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87226" y="1473992"/>
            <a:ext cx="2219486" cy="76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85" b="1" dirty="0"/>
              <a:t>2019 – 160 dist. (IU)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53315" y="4219646"/>
            <a:ext cx="2305587" cy="288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73" dirty="0"/>
          </a:p>
        </p:txBody>
      </p:sp>
      <p:sp>
        <p:nvSpPr>
          <p:cNvPr id="13" name="TextBox 12"/>
          <p:cNvSpPr txBox="1"/>
          <p:nvPr/>
        </p:nvSpPr>
        <p:spPr>
          <a:xfrm>
            <a:off x="9611597" y="4334447"/>
            <a:ext cx="2200352" cy="288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73" dirty="0"/>
          </a:p>
        </p:txBody>
      </p:sp>
      <p:sp>
        <p:nvSpPr>
          <p:cNvPr id="14" name="TextBox 13"/>
          <p:cNvSpPr txBox="1"/>
          <p:nvPr/>
        </p:nvSpPr>
        <p:spPr>
          <a:xfrm>
            <a:off x="9611594" y="4334447"/>
            <a:ext cx="181769" cy="288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73" dirty="0"/>
          </a:p>
        </p:txBody>
      </p:sp>
      <p:sp>
        <p:nvSpPr>
          <p:cNvPr id="15" name="TextBox 14"/>
          <p:cNvSpPr txBox="1"/>
          <p:nvPr/>
        </p:nvSpPr>
        <p:spPr>
          <a:xfrm>
            <a:off x="7334708" y="6896604"/>
            <a:ext cx="4477241" cy="28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73" dirty="0"/>
              <a:t>*96 districts have achieved &lt;1% MF rate/district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67832E-FCA5-E343-9C30-7A3ECBDDD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41" y="119706"/>
            <a:ext cx="11216640" cy="880833"/>
          </a:xfrm>
        </p:spPr>
        <p:txBody>
          <a:bodyPr/>
          <a:lstStyle/>
          <a:p>
            <a:pPr algn="ctr"/>
            <a:r>
              <a:rPr lang="en-US" sz="3186" b="1" dirty="0">
                <a:latin typeface="+mn-lt"/>
              </a:rPr>
              <a:t>LF – Comparative Situation in India</a:t>
            </a:r>
          </a:p>
        </p:txBody>
      </p:sp>
    </p:spTree>
    <p:extLst>
      <p:ext uri="{BB962C8B-B14F-4D97-AF65-F5344CB8AC3E}">
        <p14:creationId xmlns:p14="http://schemas.microsoft.com/office/powerpoint/2010/main" val="18019297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5AFBB4-5719-7741-9259-E54C93E1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051"/>
            <a:ext cx="12852548" cy="6137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+mn-lt"/>
              </a:rPr>
              <a:t>8 States (Bihar, Jharkhand &amp; Uttar Pradesh, Madhya Pradesh, Chhattisgarh, Odisha, West Bengal &amp; Maharashtra ) contribute maximum burden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42DBCB28-52DE-604D-880F-249B188023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873556"/>
              </p:ext>
            </p:extLst>
          </p:nvPr>
        </p:nvGraphicFramePr>
        <p:xfrm>
          <a:off x="977029" y="1478071"/>
          <a:ext cx="11273424" cy="5072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356">
                  <a:extLst>
                    <a:ext uri="{9D8B030D-6E8A-4147-A177-3AD203B41FA5}">
                      <a16:colId xmlns:a16="http://schemas.microsoft.com/office/drawing/2014/main" xmlns="" val="835053592"/>
                    </a:ext>
                  </a:extLst>
                </a:gridCol>
                <a:gridCol w="2818356">
                  <a:extLst>
                    <a:ext uri="{9D8B030D-6E8A-4147-A177-3AD203B41FA5}">
                      <a16:colId xmlns:a16="http://schemas.microsoft.com/office/drawing/2014/main" xmlns="" val="2449479007"/>
                    </a:ext>
                  </a:extLst>
                </a:gridCol>
                <a:gridCol w="2818356">
                  <a:extLst>
                    <a:ext uri="{9D8B030D-6E8A-4147-A177-3AD203B41FA5}">
                      <a16:colId xmlns:a16="http://schemas.microsoft.com/office/drawing/2014/main" xmlns="" val="2360842225"/>
                    </a:ext>
                  </a:extLst>
                </a:gridCol>
                <a:gridCol w="2818356">
                  <a:extLst>
                    <a:ext uri="{9D8B030D-6E8A-4147-A177-3AD203B41FA5}">
                      <a16:colId xmlns:a16="http://schemas.microsoft.com/office/drawing/2014/main" xmlns="" val="3168124199"/>
                    </a:ext>
                  </a:extLst>
                </a:gridCol>
              </a:tblGrid>
              <a:tr h="129767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Parameters</a:t>
                      </a:r>
                    </a:p>
                  </a:txBody>
                  <a:tcPr marL="8670" marR="8670" marT="86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8670" marR="8670" marT="86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 States</a:t>
                      </a:r>
                    </a:p>
                  </a:txBody>
                  <a:tcPr marL="8670" marR="8670" marT="86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8670" marR="8670" marT="8670" marB="0" anchor="ctr"/>
                </a:tc>
                <a:extLst>
                  <a:ext uri="{0D108BD9-81ED-4DB2-BD59-A6C34878D82A}">
                    <a16:rowId xmlns:a16="http://schemas.microsoft.com/office/drawing/2014/main" xmlns="" val="2394460747"/>
                  </a:ext>
                </a:extLst>
              </a:tr>
              <a:tr h="1190758"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Endemic districts</a:t>
                      </a:r>
                    </a:p>
                  </a:txBody>
                  <a:tcPr marL="8670" marR="8670" marT="86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8670" marR="8670" marT="86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8670" marR="8670" marT="86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8670" marR="8670" marT="8670" marB="0" anchor="ctr"/>
                </a:tc>
                <a:extLst>
                  <a:ext uri="{0D108BD9-81ED-4DB2-BD59-A6C34878D82A}">
                    <a16:rowId xmlns:a16="http://schemas.microsoft.com/office/drawing/2014/main" xmlns="" val="885733577"/>
                  </a:ext>
                </a:extLst>
              </a:tr>
              <a:tr h="1190758"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(2019)</a:t>
                      </a:r>
                    </a:p>
                    <a:p>
                      <a:pPr algn="ctr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IN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millions)</a:t>
                      </a:r>
                    </a:p>
                  </a:txBody>
                  <a:tcPr marL="8670" marR="8670" marT="86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8670" marR="8670" marT="86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8670" marR="8670" marT="86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670" marR="8670" marT="8670" marB="0" anchor="ctr"/>
                </a:tc>
                <a:extLst>
                  <a:ext uri="{0D108BD9-81ED-4DB2-BD59-A6C34878D82A}">
                    <a16:rowId xmlns:a16="http://schemas.microsoft.com/office/drawing/2014/main" xmlns="" val="2524352237"/>
                  </a:ext>
                </a:extLst>
              </a:tr>
              <a:tr h="139310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MDA districts (2019)</a:t>
                      </a:r>
                    </a:p>
                  </a:txBody>
                  <a:tcPr marL="8670" marR="8670" marT="86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8670" marR="8670" marT="86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8670" marR="8670" marT="86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670" marR="8670" marT="8670" marB="0" anchor="ctr"/>
                </a:tc>
                <a:extLst>
                  <a:ext uri="{0D108BD9-81ED-4DB2-BD59-A6C34878D82A}">
                    <a16:rowId xmlns:a16="http://schemas.microsoft.com/office/drawing/2014/main" xmlns="" val="170141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92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4000" b="1" spc="-5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States contribution to malaria</a:t>
            </a:r>
            <a:endParaRPr lang="en-GB" sz="40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716634"/>
              </p:ext>
            </p:extLst>
          </p:nvPr>
        </p:nvGraphicFramePr>
        <p:xfrm>
          <a:off x="7018022" y="3657600"/>
          <a:ext cx="5138940" cy="3284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0000000-0008-0000-02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975754"/>
              </p:ext>
            </p:extLst>
          </p:nvPr>
        </p:nvGraphicFramePr>
        <p:xfrm>
          <a:off x="216891" y="3590458"/>
          <a:ext cx="5038100" cy="310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857308"/>
              </p:ext>
            </p:extLst>
          </p:nvPr>
        </p:nvGraphicFramePr>
        <p:xfrm>
          <a:off x="7285789" y="465628"/>
          <a:ext cx="4521200" cy="3128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624628"/>
              </p:ext>
            </p:extLst>
          </p:nvPr>
        </p:nvGraphicFramePr>
        <p:xfrm>
          <a:off x="294190" y="615382"/>
          <a:ext cx="4883501" cy="302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9C0698-DB3A-9F4A-B603-71E308C9A2CD}"/>
              </a:ext>
            </a:extLst>
          </p:cNvPr>
          <p:cNvSpPr txBox="1"/>
          <p:nvPr/>
        </p:nvSpPr>
        <p:spPr>
          <a:xfrm>
            <a:off x="216891" y="6281885"/>
            <a:ext cx="12584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Outbreaks reported in 2018 from UP and Tripura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Chhattisgarh, Jharkhand, West Bengal  and UP – reporting maximum contribution</a:t>
            </a:r>
          </a:p>
        </p:txBody>
      </p:sp>
      <p:pic>
        <p:nvPicPr>
          <p:cNvPr id="11" name="Picture 7" descr="C:\Users\admin\Desktop\NH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24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7D5D09FC-F2EA-F44A-B070-4BA935AB9B65}"/>
              </a:ext>
            </a:extLst>
          </p:cNvPr>
          <p:cNvSpPr txBox="1">
            <a:spLocks/>
          </p:cNvSpPr>
          <p:nvPr/>
        </p:nvSpPr>
        <p:spPr>
          <a:xfrm>
            <a:off x="529388" y="946484"/>
            <a:ext cx="12297623" cy="6203616"/>
          </a:xfrm>
          <a:prstGeom prst="rect">
            <a:avLst/>
          </a:prstGeom>
        </p:spPr>
        <p:txBody>
          <a:bodyPr vert="horz" lIns="104038" tIns="52019" rIns="104038" bIns="520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●"/>
              <a:defRPr sz="2300"/>
            </a:pPr>
            <a:r>
              <a:rPr lang="en-IN" sz="3200" b="1" dirty="0" smtClean="0"/>
              <a:t>Make malaria </a:t>
            </a:r>
            <a:r>
              <a:rPr lang="en-IN" sz="3200" b="1" dirty="0" err="1" smtClean="0"/>
              <a:t>notifiable</a:t>
            </a:r>
            <a:r>
              <a:rPr lang="en-IN" sz="3200" b="1" dirty="0" smtClean="0"/>
              <a:t>- </a:t>
            </a:r>
            <a:r>
              <a:rPr lang="en-IN" sz="3200" dirty="0" smtClean="0"/>
              <a:t> </a:t>
            </a:r>
            <a:r>
              <a:rPr lang="en-IN" sz="3200" b="1" dirty="0" smtClean="0"/>
              <a:t>Bihar, </a:t>
            </a:r>
            <a:r>
              <a:rPr lang="en-IN" sz="3200" b="1" dirty="0"/>
              <a:t>Chhattisgarh, Jharkhand</a:t>
            </a:r>
            <a:r>
              <a:rPr lang="en-IN" sz="3200" dirty="0" smtClean="0"/>
              <a:t>, </a:t>
            </a:r>
            <a:r>
              <a:rPr lang="en-IN" sz="3200" b="1" dirty="0"/>
              <a:t>Meghalaya</a:t>
            </a:r>
            <a:r>
              <a:rPr lang="en-IN" sz="3200" dirty="0"/>
              <a:t>, </a:t>
            </a:r>
            <a:r>
              <a:rPr lang="en-IN" sz="3200" b="1" dirty="0"/>
              <a:t>West Bengal, </a:t>
            </a:r>
            <a:r>
              <a:rPr lang="en-IN" sz="3200" b="1" dirty="0" smtClean="0"/>
              <a:t>Delhi</a:t>
            </a:r>
            <a:endParaRPr lang="en-IN" sz="3200" dirty="0"/>
          </a:p>
          <a:p>
            <a:pPr>
              <a:lnSpc>
                <a:spcPct val="100000"/>
              </a:lnSpc>
              <a:buFontTx/>
              <a:buChar char="●"/>
              <a:defRPr sz="2300"/>
            </a:pPr>
            <a:r>
              <a:rPr lang="en-IN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Rapid </a:t>
            </a:r>
            <a:r>
              <a:rPr lang="en-IN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Diagnostic Test Kits for early case </a:t>
            </a:r>
            <a:r>
              <a:rPr lang="en-IN" sz="3200" dirty="0"/>
              <a:t>detection at all levels, drugs, </a:t>
            </a:r>
            <a:r>
              <a:rPr lang="en-IN" sz="3200" dirty="0" smtClean="0"/>
              <a:t>insecticides</a:t>
            </a:r>
            <a:endParaRPr lang="en-IN" sz="3200" b="1" dirty="0"/>
          </a:p>
          <a:p>
            <a:pPr>
              <a:lnSpc>
                <a:spcPct val="100000"/>
              </a:lnSpc>
              <a:buFontTx/>
              <a:buChar char="●"/>
              <a:defRPr sz="2300"/>
            </a:pPr>
            <a:r>
              <a:rPr lang="en-IN" sz="3200" dirty="0" smtClean="0"/>
              <a:t>Enhanced Surveillance– </a:t>
            </a:r>
            <a:r>
              <a:rPr lang="en-IN" sz="3200" dirty="0"/>
              <a:t>Formation of Rapid response teams and mock </a:t>
            </a:r>
            <a:r>
              <a:rPr lang="en-IN" sz="3200" dirty="0" smtClean="0"/>
              <a:t>drills  </a:t>
            </a:r>
            <a:r>
              <a:rPr lang="en-IN" sz="3200" dirty="0"/>
              <a:t>be initiated</a:t>
            </a:r>
          </a:p>
          <a:p>
            <a:pPr>
              <a:lnSpc>
                <a:spcPct val="100000"/>
              </a:lnSpc>
              <a:buFontTx/>
              <a:buChar char="●"/>
              <a:defRPr sz="2300"/>
            </a:pPr>
            <a:r>
              <a:rPr lang="en-IN" sz="3200" dirty="0"/>
              <a:t>States to fill all vacant positions – zonal entomologists and others</a:t>
            </a:r>
          </a:p>
          <a:p>
            <a:pPr>
              <a:lnSpc>
                <a:spcPct val="100000"/>
              </a:lnSpc>
              <a:buFontTx/>
              <a:buChar char="●"/>
              <a:defRPr sz="2300"/>
            </a:pPr>
            <a:r>
              <a:rPr lang="en-IN" sz="3200" dirty="0" smtClean="0"/>
              <a:t>District </a:t>
            </a:r>
            <a:r>
              <a:rPr lang="en-IN" sz="3200" dirty="0"/>
              <a:t>wise actions plans </a:t>
            </a:r>
            <a:r>
              <a:rPr lang="en-IN" sz="3200" dirty="0" smtClean="0"/>
              <a:t>by category 1 states(Delhi, Goa,  H P , J &amp; K,  Kerala, </a:t>
            </a:r>
            <a:r>
              <a:rPr lang="en-IN" sz="3200" dirty="0" err="1" smtClean="0"/>
              <a:t>Lakshwadeep</a:t>
            </a:r>
            <a:r>
              <a:rPr lang="en-IN" sz="3200" dirty="0" smtClean="0"/>
              <a:t>, </a:t>
            </a:r>
            <a:r>
              <a:rPr lang="en-IN" sz="3200" dirty="0" err="1" smtClean="0"/>
              <a:t>Puducherry</a:t>
            </a:r>
            <a:r>
              <a:rPr lang="en-IN" sz="3200" dirty="0" smtClean="0"/>
              <a:t> , Sikkim – for  </a:t>
            </a:r>
            <a:r>
              <a:rPr lang="en-IN" sz="3200" dirty="0"/>
              <a:t>Supplementary PIP</a:t>
            </a:r>
          </a:p>
          <a:p>
            <a:pPr>
              <a:lnSpc>
                <a:spcPct val="100000"/>
              </a:lnSpc>
              <a:buFontTx/>
              <a:buChar char="●"/>
              <a:defRPr sz="2300"/>
            </a:pPr>
            <a:endParaRPr lang="en-IN" sz="2400" b="1" dirty="0"/>
          </a:p>
          <a:p>
            <a:pPr marL="0" indent="0">
              <a:lnSpc>
                <a:spcPct val="100000"/>
              </a:lnSpc>
              <a:buNone/>
              <a:defRPr sz="2300"/>
            </a:pPr>
            <a:endParaRPr lang="en-IN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</a:rPr>
              <a:t>Key Issues</a:t>
            </a:r>
            <a:endParaRPr lang="en-GB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9" name="Picture 7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0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482DBD-FBF8-F543-A208-E82279E8F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66" y="817049"/>
            <a:ext cx="12450734" cy="6417427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/>
              <a:t>Deaths due to </a:t>
            </a:r>
            <a:r>
              <a:rPr lang="en-US" sz="2400" b="1" dirty="0" smtClean="0"/>
              <a:t>DELAYED DETECTION </a:t>
            </a:r>
            <a:endParaRPr lang="en-US" sz="2400" b="1" dirty="0"/>
          </a:p>
          <a:p>
            <a:pPr lvl="2" algn="just"/>
            <a:r>
              <a:rPr lang="en-US" sz="2000" b="1" dirty="0" smtClean="0"/>
              <a:t> </a:t>
            </a:r>
            <a:r>
              <a:rPr lang="en-US" sz="2000" b="1" dirty="0"/>
              <a:t>2019 - </a:t>
            </a:r>
            <a:r>
              <a:rPr lang="en-US" sz="2000" dirty="0"/>
              <a:t>Chhattisgarh (13), Odisha (4), Jharkhand (2), </a:t>
            </a:r>
            <a:r>
              <a:rPr lang="en-US" sz="2000" dirty="0" smtClean="0"/>
              <a:t>WB (1) </a:t>
            </a:r>
          </a:p>
          <a:p>
            <a:pPr lvl="2" algn="just"/>
            <a:endParaRPr lang="en-US" sz="2000" dirty="0"/>
          </a:p>
          <a:p>
            <a:pPr algn="just"/>
            <a:r>
              <a:rPr lang="en-US" sz="2400" b="1" dirty="0" smtClean="0"/>
              <a:t>Gap in Vector control strategies --  Increase </a:t>
            </a:r>
            <a:r>
              <a:rPr lang="en-US" sz="2400" b="1" dirty="0"/>
              <a:t>in malaria </a:t>
            </a:r>
            <a:r>
              <a:rPr lang="en-US" sz="2400" b="1" dirty="0" smtClean="0"/>
              <a:t>cases</a:t>
            </a:r>
          </a:p>
          <a:p>
            <a:pPr lvl="2" algn="just"/>
            <a:r>
              <a:rPr lang="en-US" sz="2000" b="1" dirty="0" smtClean="0"/>
              <a:t>Chhattisgarh</a:t>
            </a:r>
            <a:r>
              <a:rPr lang="en-US" sz="2000" dirty="0"/>
              <a:t>, </a:t>
            </a:r>
            <a:r>
              <a:rPr lang="en-US" sz="2000" b="1" dirty="0" err="1" smtClean="0"/>
              <a:t>Odisha</a:t>
            </a:r>
            <a:r>
              <a:rPr lang="en-US" sz="2000" b="1" dirty="0"/>
              <a:t>, Tripura </a:t>
            </a:r>
            <a:r>
              <a:rPr lang="en-US" sz="2000" dirty="0"/>
              <a:t>and </a:t>
            </a:r>
            <a:r>
              <a:rPr lang="en-US" sz="2000" b="1" dirty="0" smtClean="0"/>
              <a:t>Jharkhand</a:t>
            </a:r>
            <a:r>
              <a:rPr lang="en-US" sz="2000" dirty="0" smtClean="0"/>
              <a:t> </a:t>
            </a:r>
          </a:p>
          <a:p>
            <a:pPr lvl="2" algn="just"/>
            <a:endParaRPr lang="en-US" sz="2000" b="1" dirty="0" smtClean="0"/>
          </a:p>
          <a:p>
            <a:pPr algn="just"/>
            <a:r>
              <a:rPr lang="en-US" sz="2400" b="1" dirty="0" smtClean="0"/>
              <a:t>HBHI – High Burden High Impact Strategy in the States with WHO collaboration</a:t>
            </a:r>
          </a:p>
          <a:p>
            <a:pPr lvl="2" algn="just"/>
            <a:r>
              <a:rPr lang="en-US" sz="2000" dirty="0" smtClean="0"/>
              <a:t>Chhattisgarh, Jharkhand  and West Bengal –Secretaries may please review </a:t>
            </a:r>
          </a:p>
          <a:p>
            <a:pPr lvl="2" algn="just"/>
            <a:endParaRPr lang="en-IN" sz="2000" b="1" dirty="0" smtClean="0"/>
          </a:p>
          <a:p>
            <a:pPr algn="just"/>
            <a:r>
              <a:rPr lang="en-US" sz="2400" b="1" dirty="0" smtClean="0"/>
              <a:t>Punjab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malaria </a:t>
            </a:r>
            <a:r>
              <a:rPr lang="en-US" sz="2400" dirty="0"/>
              <a:t>elimination </a:t>
            </a:r>
            <a:r>
              <a:rPr lang="en-US" sz="2400" dirty="0" smtClean="0"/>
              <a:t>model being </a:t>
            </a:r>
            <a:r>
              <a:rPr lang="en-US" sz="2400" dirty="0"/>
              <a:t>developed with WHO collaboration </a:t>
            </a:r>
            <a:r>
              <a:rPr lang="en-US" sz="2400" dirty="0" smtClean="0"/>
              <a:t>–to </a:t>
            </a:r>
            <a:r>
              <a:rPr lang="en-US" sz="2400" dirty="0"/>
              <a:t>document and share with all states- ENSURE IMPLEMENTATION IN  </a:t>
            </a:r>
            <a:r>
              <a:rPr lang="en-US" sz="2400" dirty="0" smtClean="0"/>
              <a:t>ALL </a:t>
            </a:r>
            <a:r>
              <a:rPr lang="en-US" sz="2400" dirty="0" smtClean="0"/>
              <a:t>DISTRICTS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/>
              <a:t>Odisha and HP </a:t>
            </a:r>
            <a:r>
              <a:rPr lang="en-US" sz="2400" dirty="0"/>
              <a:t>– to fully implement IHIP for </a:t>
            </a:r>
            <a:r>
              <a:rPr lang="en-US" sz="2400" dirty="0" smtClean="0"/>
              <a:t>malaria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/>
              <a:t>MP </a:t>
            </a:r>
            <a:r>
              <a:rPr lang="en-US" sz="2400" dirty="0"/>
              <a:t>– extend the Malaria Elimination </a:t>
            </a:r>
            <a:r>
              <a:rPr lang="en-US" sz="2400" dirty="0" err="1" smtClean="0"/>
              <a:t>Mandla</a:t>
            </a:r>
            <a:r>
              <a:rPr lang="en-US" sz="2400" dirty="0" smtClean="0"/>
              <a:t> </a:t>
            </a:r>
            <a:r>
              <a:rPr lang="en-US" sz="2400" dirty="0"/>
              <a:t>Project </a:t>
            </a:r>
            <a:r>
              <a:rPr lang="en-US" sz="2400" dirty="0" smtClean="0"/>
              <a:t> </a:t>
            </a:r>
            <a:r>
              <a:rPr lang="en-US" sz="2400" dirty="0"/>
              <a:t>to other districts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</a:rPr>
              <a:t>Key </a:t>
            </a:r>
            <a:r>
              <a:rPr lang="en-US" sz="4000" b="1" dirty="0" smtClean="0">
                <a:solidFill>
                  <a:schemeClr val="bg1"/>
                </a:solidFill>
              </a:rPr>
              <a:t>Issues - 2</a:t>
            </a:r>
            <a:endParaRPr lang="en-GB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7" descr="C:\Users\admin\Desktop\NH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01BE73-785F-C844-BBE2-FC7C26EA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1" y="2218663"/>
            <a:ext cx="11216640" cy="1608743"/>
          </a:xfrm>
        </p:spPr>
        <p:txBody>
          <a:bodyPr>
            <a:normAutofit/>
          </a:bodyPr>
          <a:lstStyle/>
          <a:p>
            <a:pPr algn="ctr"/>
            <a:r>
              <a:rPr lang="en-GB" altLang="en-US" sz="5400" b="1" dirty="0">
                <a:solidFill>
                  <a:srgbClr val="002060"/>
                </a:solidFill>
              </a:rPr>
              <a:t>Dengue and </a:t>
            </a:r>
            <a:r>
              <a:rPr lang="en-GB" altLang="en-US" sz="5400" b="1" dirty="0" err="1" smtClean="0">
                <a:solidFill>
                  <a:srgbClr val="002060"/>
                </a:solidFill>
              </a:rPr>
              <a:t>Chikungunya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484" y="16041"/>
            <a:ext cx="1331495" cy="12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416" y="-103188"/>
            <a:ext cx="1801416" cy="158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05" name="Picture 1" descr="D:\desktop\pub health\Presentation\QRM\NVBDCP\Aedes mosqui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68" y="3587386"/>
            <a:ext cx="6801853" cy="266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4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12">
            <a:extLst>
              <a:ext uri="{FF2B5EF4-FFF2-40B4-BE49-F238E27FC236}">
                <a16:creationId xmlns:a16="http://schemas.microsoft.com/office/drawing/2014/main" xmlns="" id="{85B4346A-316D-44C0-AE20-3E66B30A0B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862636"/>
              </p:ext>
            </p:extLst>
          </p:nvPr>
        </p:nvGraphicFramePr>
        <p:xfrm>
          <a:off x="355599" y="916243"/>
          <a:ext cx="12293601" cy="17370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19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67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06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82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587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94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Country situation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2016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2017</a:t>
                      </a:r>
                      <a:endParaRPr lang="en-US" sz="28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2018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2019</a:t>
                      </a:r>
                      <a:endParaRPr lang="en-US" sz="2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(Prov. till 8</a:t>
                      </a:r>
                      <a:r>
                        <a:rPr lang="en-IN" sz="2000" baseline="30000" dirty="0"/>
                        <a:t>th</a:t>
                      </a:r>
                      <a:r>
                        <a:rPr lang="en-IN" sz="2000" baseline="0" dirty="0"/>
                        <a:t> Sept.</a:t>
                      </a:r>
                      <a:r>
                        <a:rPr lang="en-IN" sz="2000" dirty="0"/>
                        <a:t>)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Cases</a:t>
                      </a:r>
                      <a:endParaRPr lang="en-US" sz="2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129166</a:t>
                      </a:r>
                      <a:endParaRPr lang="en-US" sz="2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188401</a:t>
                      </a:r>
                      <a:endParaRPr lang="en-US" sz="2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101192</a:t>
                      </a:r>
                      <a:endParaRPr lang="en-US" sz="2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32003</a:t>
                      </a:r>
                      <a:endParaRPr lang="en-US" sz="2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Deaths</a:t>
                      </a:r>
                      <a:endParaRPr lang="en-US" sz="2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245</a:t>
                      </a:r>
                      <a:endParaRPr lang="en-US" sz="2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325</a:t>
                      </a:r>
                      <a:endParaRPr lang="en-US" sz="2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172</a:t>
                      </a:r>
                      <a:endParaRPr lang="en-US" sz="2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27</a:t>
                      </a:r>
                      <a:endParaRPr lang="en-US" sz="2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BF33057B-E517-4327-ABD4-F38001807F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19668"/>
              </p:ext>
            </p:extLst>
          </p:nvPr>
        </p:nvGraphicFramePr>
        <p:xfrm>
          <a:off x="355600" y="2795818"/>
          <a:ext cx="12293600" cy="3978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EE9095B-AC90-6248-8E0A-C2D011830EE9}"/>
              </a:ext>
            </a:extLst>
          </p:cNvPr>
          <p:cNvSpPr/>
          <p:nvPr/>
        </p:nvSpPr>
        <p:spPr>
          <a:xfrm>
            <a:off x="2672784" y="2795818"/>
            <a:ext cx="8641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cs typeface="Arial" panose="020B0604020202020204" pitchFamily="34" charset="0"/>
              </a:rPr>
              <a:t>Comparative Dengue Cases till August from 2016 to 2019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IN" alt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Dengue Epidemiological Situation</a:t>
            </a:r>
            <a:endParaRPr lang="en-GB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Picture 7" descr="C:\Users\admin\Desktop\NH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1540</TotalTime>
  <Words>2836</Words>
  <Application>Microsoft Office PowerPoint</Application>
  <PresentationFormat>Custom</PresentationFormat>
  <Paragraphs>746</Paragraphs>
  <Slides>45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Worksheet</vt:lpstr>
      <vt:lpstr>Quarterly Review Meeting 19th – 20th September, 2019</vt:lpstr>
      <vt:lpstr>PowerPoint Presentation</vt:lpstr>
      <vt:lpstr>MALARIA</vt:lpstr>
      <vt:lpstr>PowerPoint Presentation</vt:lpstr>
      <vt:lpstr>PowerPoint Presentation</vt:lpstr>
      <vt:lpstr>PowerPoint Presentation</vt:lpstr>
      <vt:lpstr>PowerPoint Presentation</vt:lpstr>
      <vt:lpstr>Dengue and Chikungunya</vt:lpstr>
      <vt:lpstr>PowerPoint Presentation</vt:lpstr>
      <vt:lpstr>PowerPoint Presentation</vt:lpstr>
      <vt:lpstr>PowerPoint Presentation</vt:lpstr>
      <vt:lpstr>PowerPoint Presentation</vt:lpstr>
      <vt:lpstr>Kala-azar Elimination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Lymphatic Filariasis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Japanese Encephalitis (JE)/ Acute Encephalitis Syndrome (AES)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  <vt:lpstr>Vaccination status in Assam &amp; Bihar</vt:lpstr>
      <vt:lpstr>District reporting highest number of AES/JE cases and deaths in 2019 (till 30.06.2019), Vaccination coverage and PICU status in Assam and Bihar </vt:lpstr>
      <vt:lpstr>Thanks</vt:lpstr>
      <vt:lpstr>Seasonal trend of Dengue cases in India  2015-2019</vt:lpstr>
      <vt:lpstr>PowerPoint Presentation</vt:lpstr>
      <vt:lpstr>Year- wise Chikungunya Cases </vt:lpstr>
      <vt:lpstr>PowerPoint Presentation</vt:lpstr>
      <vt:lpstr>PowerPoint Presentation</vt:lpstr>
      <vt:lpstr>PowerPoint Presentation</vt:lpstr>
      <vt:lpstr>LF Burden in India in comparison to Global Burden </vt:lpstr>
      <vt:lpstr>LF – Comparative Situation in India</vt:lpstr>
      <vt:lpstr>8 States (Bihar, Jharkhand &amp; Uttar Pradesh, Madhya Pradesh, Chhattisgarh, Odisha, West Bengal &amp; Maharashtra ) contribute maximum burden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PARLIAMENTARY CONSULTATIVE COMMITTEE ON HEALTH (8TH AUGUST2018</dc:title>
  <dc:creator>Dr Neeraj Dhingra</dc:creator>
  <cp:lastModifiedBy>Windows User</cp:lastModifiedBy>
  <cp:revision>236</cp:revision>
  <cp:lastPrinted>2018-12-19T07:22:25Z</cp:lastPrinted>
  <dcterms:created xsi:type="dcterms:W3CDTF">2018-07-23T05:08:51Z</dcterms:created>
  <dcterms:modified xsi:type="dcterms:W3CDTF">2019-09-19T07:26:27Z</dcterms:modified>
</cp:coreProperties>
</file>