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9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3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2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9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0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2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7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2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5BCA1-4D97-4750-ADDE-96E3C2222E7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031D-CF71-4595-9E8F-1C2B1044D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7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atient%20Safety%20Committee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1429"/>
              </p:ext>
            </p:extLst>
          </p:nvPr>
        </p:nvGraphicFramePr>
        <p:xfrm>
          <a:off x="457200" y="642918"/>
          <a:ext cx="8229600" cy="57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28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4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Patient Safety Programme</a:t>
                      </a:r>
                      <a:endParaRPr lang="en-IN" sz="40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7920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IN" sz="3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IN" sz="3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Quarterly Review Meeting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IN" sz="3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18-19 September 2019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 descr="logo-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3"/>
            <a:ext cx="3528392" cy="1440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675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Patient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Patient safety is the reduction of </a:t>
            </a:r>
            <a:r>
              <a:rPr lang="en-US" b="1" dirty="0">
                <a:solidFill>
                  <a:schemeClr val="tx2"/>
                </a:solidFill>
              </a:rPr>
              <a:t>unnecessary harm associated with health care </a:t>
            </a:r>
            <a:r>
              <a:rPr lang="en-US" dirty="0"/>
              <a:t>to an acceptable minimum. The global estimated burden of unsafe care is;</a:t>
            </a:r>
          </a:p>
          <a:p>
            <a:pPr marL="0" lvl="0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1 in 10 patients globally harmed while receiving health care;</a:t>
            </a:r>
          </a:p>
          <a:p>
            <a:pPr lvl="1">
              <a:buFont typeface="Courier New" pitchFamily="49" charset="0"/>
              <a:buChar char="o"/>
            </a:pPr>
            <a:r>
              <a:rPr lang="en-IN" dirty="0"/>
              <a:t>7%  and 10% of patients in developed and developing countries respectively acquire health care-associated infections (HAIs). 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421 million patients globally hospitalized annually and 42.7 million patients suffer from adverse events.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3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National Patient Safety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IN" sz="5100" dirty="0"/>
              <a:t>National Patient Safety Implementation framework was developed with  overarching goal of providing safe and quality Universal Health Coverage (UHC), </a:t>
            </a:r>
            <a:r>
              <a:rPr lang="en-IN" sz="5100" dirty="0">
                <a:solidFill>
                  <a:srgbClr val="C00000"/>
                </a:solidFill>
              </a:rPr>
              <a:t>the goal of the patient safety strategy is to improve patient safety at all level of health care in both public and private sectors, from primary to referral level.</a:t>
            </a:r>
            <a:r>
              <a:rPr lang="en-IN" sz="5100" dirty="0"/>
              <a:t> The strategic objectives of the patient safety implementation framework are;</a:t>
            </a:r>
            <a:endParaRPr lang="en-US" sz="5100" dirty="0"/>
          </a:p>
          <a:p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IN" sz="4200" dirty="0"/>
              <a:t>Improving the structural system to support quality and efficiency of health care and patient safety: </a:t>
            </a:r>
            <a:endParaRPr lang="en-US" sz="4200" dirty="0"/>
          </a:p>
          <a:p>
            <a:pPr lvl="1">
              <a:buFont typeface="Courier New" pitchFamily="49" charset="0"/>
              <a:buChar char="o"/>
            </a:pPr>
            <a:r>
              <a:rPr lang="en-IN" sz="4200" dirty="0"/>
              <a:t>Assessment of the nature and scale of adverse events in health care and establish a system of reporting and learning:</a:t>
            </a:r>
            <a:endParaRPr lang="en-US" sz="4200" dirty="0"/>
          </a:p>
          <a:p>
            <a:pPr lvl="1">
              <a:buFont typeface="Courier New" pitchFamily="49" charset="0"/>
              <a:buChar char="o"/>
            </a:pPr>
            <a:r>
              <a:rPr lang="en-IN" sz="4200" dirty="0"/>
              <a:t>Ensure a competent and capable workforce that is aware and sensitive to patient safety</a:t>
            </a:r>
            <a:endParaRPr lang="en-US" sz="4200" dirty="0"/>
          </a:p>
          <a:p>
            <a:pPr lvl="1">
              <a:buFont typeface="Courier New" pitchFamily="49" charset="0"/>
              <a:buChar char="o"/>
            </a:pPr>
            <a:r>
              <a:rPr lang="en-IN" sz="4200" dirty="0"/>
              <a:t>Prevention and control health-care associated infections</a:t>
            </a:r>
            <a:endParaRPr lang="en-US" sz="4200" dirty="0"/>
          </a:p>
          <a:p>
            <a:pPr lvl="1">
              <a:buFont typeface="Courier New" pitchFamily="49" charset="0"/>
              <a:buChar char="o"/>
            </a:pPr>
            <a:r>
              <a:rPr lang="en-IN" sz="4200" dirty="0"/>
              <a:t>Planning and implementation of global patient safety campaign and strengthen patient safety in all health programmes</a:t>
            </a:r>
            <a:endParaRPr lang="en-US" sz="4200" dirty="0"/>
          </a:p>
          <a:p>
            <a:pPr lvl="1">
              <a:buFont typeface="Courier New" pitchFamily="49" charset="0"/>
              <a:buChar char="o"/>
            </a:pPr>
            <a:r>
              <a:rPr lang="en-IN" sz="4200" dirty="0"/>
              <a:t>Capacity building for promoting patient safety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6150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Implementation of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The National patient safety Implementation Framework was </a:t>
            </a:r>
            <a:r>
              <a:rPr lang="en-US" b="1" dirty="0">
                <a:solidFill>
                  <a:schemeClr val="tx2"/>
                </a:solidFill>
              </a:rPr>
              <a:t>launched by </a:t>
            </a:r>
            <a:r>
              <a:rPr lang="en-US" b="1" dirty="0" err="1">
                <a:solidFill>
                  <a:schemeClr val="tx2"/>
                </a:solidFill>
              </a:rPr>
              <a:t>Hon’ble</a:t>
            </a:r>
            <a:r>
              <a:rPr lang="en-US" b="1" dirty="0">
                <a:solidFill>
                  <a:schemeClr val="tx2"/>
                </a:solidFill>
              </a:rPr>
              <a:t> HFM </a:t>
            </a:r>
            <a:r>
              <a:rPr lang="en-US" dirty="0"/>
              <a:t>in April 2018. Following which  a national </a:t>
            </a:r>
            <a:r>
              <a:rPr lang="en-US" b="1" dirty="0">
                <a:solidFill>
                  <a:schemeClr val="tx2"/>
                </a:solidFill>
              </a:rPr>
              <a:t>steering committee </a:t>
            </a:r>
            <a:r>
              <a:rPr lang="en-US" dirty="0"/>
              <a:t>was  constituted under the chairmanship of Addl. Secretary (H&amp;FW) to provide oversight mechanism for implementation of patient safety framework. Patient safety implementation framework is approved for implementation in public system along with Quality Assurance System of National Health Mission. </a:t>
            </a:r>
          </a:p>
          <a:p>
            <a:endParaRPr lang="en-US" dirty="0"/>
          </a:p>
          <a:p>
            <a:r>
              <a:rPr lang="en-US" b="1" dirty="0">
                <a:solidFill>
                  <a:schemeClr val="tx2"/>
                </a:solidFill>
              </a:rPr>
              <a:t>Secretary (H&amp;FW) has shared </a:t>
            </a:r>
            <a:r>
              <a:rPr lang="en-US" dirty="0"/>
              <a:t>the copies of the national Patient safety implementation framework (2018-2025) with all the States/UTs along with direction to </a:t>
            </a:r>
            <a:r>
              <a:rPr lang="en-US" b="1" dirty="0">
                <a:solidFill>
                  <a:schemeClr val="tx2"/>
                </a:solidFill>
              </a:rPr>
              <a:t>constitute committee on Patient Safety </a:t>
            </a:r>
            <a:r>
              <a:rPr lang="en-US" dirty="0"/>
              <a:t>at State, District and District Hospitals, subsuming the exiting committees on infection prevention and control and Biomedical Waste Management. States may have sub-committees on subthemes.  </a:t>
            </a:r>
          </a:p>
          <a:p>
            <a:endParaRPr lang="en-US" dirty="0"/>
          </a:p>
          <a:p>
            <a:r>
              <a:rPr lang="en-US" dirty="0"/>
              <a:t>Develop </a:t>
            </a:r>
            <a:r>
              <a:rPr lang="en-US" b="1" dirty="0">
                <a:solidFill>
                  <a:schemeClr val="tx2"/>
                </a:solidFill>
              </a:rPr>
              <a:t>State Patient Safety Action Plan </a:t>
            </a:r>
            <a:r>
              <a:rPr lang="en-US" dirty="0"/>
              <a:t>and include Patient safety components in State PIP under Quality Assurance. States should have mechanism for patient safety grievance </a:t>
            </a:r>
            <a:r>
              <a:rPr lang="en-US" dirty="0" err="1"/>
              <a:t>redressal</a:t>
            </a:r>
            <a:r>
              <a:rPr lang="en-US" dirty="0"/>
              <a:t> and  patient harm incidents  report mechanism under National Health 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6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AGENDA FOR QRM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514350" indent="-457200"/>
            <a:r>
              <a:rPr lang="en-US" dirty="0"/>
              <a:t>Constitute </a:t>
            </a:r>
            <a:r>
              <a:rPr lang="en-US" b="1" dirty="0">
                <a:solidFill>
                  <a:schemeClr val="tx2"/>
                </a:solidFill>
                <a:hlinkClick r:id="rId2" action="ppaction://hlinkpres?slideindex=1&amp;slidetitle="/>
              </a:rPr>
              <a:t>Committee on Patient Safety </a:t>
            </a:r>
            <a:r>
              <a:rPr lang="en-US" dirty="0"/>
              <a:t>as an overarching mechanism over the existing committees on infection prevention and control and Biomedical Waste Management. States may have sub-committees on subthemes.   The committees should harmonize with the State Quality Assurance Committee.</a:t>
            </a:r>
          </a:p>
          <a:p>
            <a:pPr marL="514350" indent="-457200"/>
            <a:r>
              <a:rPr lang="en-US" dirty="0"/>
              <a:t>Create a </a:t>
            </a:r>
            <a:r>
              <a:rPr lang="en-US" b="1" dirty="0">
                <a:solidFill>
                  <a:schemeClr val="tx2"/>
                </a:solidFill>
              </a:rPr>
              <a:t>patients safety cell </a:t>
            </a:r>
            <a:r>
              <a:rPr lang="en-US" dirty="0"/>
              <a:t>under Quality Assurance and</a:t>
            </a:r>
            <a:r>
              <a:rPr lang="en-US" b="1" dirty="0">
                <a:solidFill>
                  <a:schemeClr val="tx2"/>
                </a:solidFill>
              </a:rPr>
              <a:t> identify nodal person </a:t>
            </a:r>
            <a:r>
              <a:rPr lang="en-US" dirty="0"/>
              <a:t>to monitor day to day activities relating to patient safety, including patient safety grievance </a:t>
            </a:r>
            <a:r>
              <a:rPr lang="en-US" dirty="0" err="1"/>
              <a:t>redressal</a:t>
            </a:r>
            <a:r>
              <a:rPr lang="en-US" dirty="0"/>
              <a:t> and  ensure patient harm incidents  report.</a:t>
            </a:r>
            <a:endParaRPr lang="en-US" sz="2000" dirty="0"/>
          </a:p>
          <a:p>
            <a:pPr marL="514350" indent="-457200"/>
            <a:r>
              <a:rPr lang="en-US" dirty="0"/>
              <a:t>Identify a</a:t>
            </a:r>
            <a:r>
              <a:rPr lang="en-US" b="1" dirty="0">
                <a:solidFill>
                  <a:schemeClr val="tx2"/>
                </a:solidFill>
              </a:rPr>
              <a:t> technical institution/agency </a:t>
            </a:r>
            <a:r>
              <a:rPr lang="en-US" dirty="0"/>
              <a:t>such as medical colleges to act as State level resource center for patient safety and develop network of other medical colleges/institutions for participation in implementation of Patient safety framework. </a:t>
            </a:r>
            <a:endParaRPr lang="en-US" sz="2000" dirty="0"/>
          </a:p>
          <a:p>
            <a:pPr marL="514350" indent="-457200"/>
            <a:r>
              <a:rPr lang="en-US" dirty="0"/>
              <a:t>Develop </a:t>
            </a:r>
            <a:r>
              <a:rPr lang="en-US" b="1" dirty="0">
                <a:solidFill>
                  <a:schemeClr val="tx2"/>
                </a:solidFill>
              </a:rPr>
              <a:t>State patient safety action plan </a:t>
            </a:r>
            <a:r>
              <a:rPr lang="en-US" dirty="0"/>
              <a:t>and include patient safety component  in PIP under Quality Assurance budget sub-head</a:t>
            </a:r>
            <a:endParaRPr lang="en-US" sz="2000" dirty="0"/>
          </a:p>
          <a:p>
            <a:pPr marL="514350" indent="-457200"/>
            <a:r>
              <a:rPr lang="en-US" dirty="0"/>
              <a:t>Strengthen implementation of </a:t>
            </a:r>
            <a:r>
              <a:rPr lang="en-US" b="1" dirty="0">
                <a:solidFill>
                  <a:schemeClr val="tx2"/>
                </a:solidFill>
              </a:rPr>
              <a:t>Clinical Establishment Act (2010) </a:t>
            </a:r>
            <a:r>
              <a:rPr lang="en-US" dirty="0"/>
              <a:t>or any other any other similar act in the state supporting patient safety.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699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CE78B-45B8-462C-9D3E-B6635B70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100" b="1" dirty="0"/>
              <a:t>Suggested members of the Patient safety Committee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E621C-82EB-4137-8158-AB9C3BB3C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marL="914400" lvl="1" indent="-457200">
              <a:buFont typeface="+mj-lt"/>
              <a:buAutoNum type="arabicPeriod"/>
            </a:pP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Principal Secretary Health – </a:t>
            </a:r>
            <a:r>
              <a:rPr lang="en-IN" b="1" dirty="0"/>
              <a:t>Chair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Director Health 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Director Medical Education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MD NHM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Medical Superintendent, State Medical College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Medical College Faculty, Surgical safety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Medical College Faculty, Safe Childbirth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Medical College Faculty, Infection Prevention &amp; Control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Faculty, Nursing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State Nodal Officer – Organ Transplant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State Drugs Controller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Nodal Officer Bio-medical waste 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Nodal Officer Blood safety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Nodal Officer Patient safety/ Nodal Officer Quality Assurance (if I/c patient safety – </a:t>
            </a:r>
            <a:r>
              <a:rPr lang="en-IN" b="1" dirty="0"/>
              <a:t>Member Secretary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Nodal Officer Quality Assurance ( if not already included above)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4528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35814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2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4238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639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PowerPoint Presentation</vt:lpstr>
      <vt:lpstr>Patient safety</vt:lpstr>
      <vt:lpstr>National Patient Safety Framework </vt:lpstr>
      <vt:lpstr>Implementation of Framework</vt:lpstr>
      <vt:lpstr>AGENDA FOR QRM</vt:lpstr>
      <vt:lpstr> Suggested members of the Patient safety Committee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Patient Safety Implementation Framework (2018-2025)</dc:title>
  <dc:creator>ADMIN</dc:creator>
  <cp:lastModifiedBy>Agu1</cp:lastModifiedBy>
  <cp:revision>7</cp:revision>
  <dcterms:created xsi:type="dcterms:W3CDTF">2019-09-17T05:58:45Z</dcterms:created>
  <dcterms:modified xsi:type="dcterms:W3CDTF">2019-09-19T08:19:15Z</dcterms:modified>
</cp:coreProperties>
</file>