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345" r:id="rId3"/>
    <p:sldId id="356" r:id="rId4"/>
    <p:sldId id="357" r:id="rId5"/>
    <p:sldId id="337" r:id="rId6"/>
    <p:sldId id="257" r:id="rId7"/>
    <p:sldId id="338" r:id="rId8"/>
    <p:sldId id="339" r:id="rId9"/>
    <p:sldId id="340" r:id="rId10"/>
    <p:sldId id="355" r:id="rId11"/>
    <p:sldId id="341" r:id="rId12"/>
    <p:sldId id="343" r:id="rId13"/>
    <p:sldId id="350" r:id="rId14"/>
    <p:sldId id="351" r:id="rId15"/>
    <p:sldId id="349" r:id="rId16"/>
    <p:sldId id="352" r:id="rId17"/>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76" y="7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B9F0F225-B2A5-4883-8025-6BB548BA760E}" type="datetimeFigureOut">
              <a:rPr lang="en-US"/>
              <a:pPr>
                <a:defRPr/>
              </a:pPr>
              <a:t>9/26/2019</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4B3CE89-2120-45C8-9FC4-8FA00EADDE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49688" y="0"/>
            <a:ext cx="2946400" cy="49688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7E9ADC19-7D79-460F-BE44-A7A2443D2CC5}" type="datetimeFigureOut">
              <a:rPr lang="en-IN"/>
              <a:pPr>
                <a:defRPr/>
              </a:pPr>
              <a:t>26-09-2019</a:t>
            </a:fld>
            <a:endParaRPr lang="en-IN"/>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pPr lvl="0"/>
            <a:endParaRPr lang="en-IN" noProof="0"/>
          </a:p>
        </p:txBody>
      </p:sp>
      <p:sp>
        <p:nvSpPr>
          <p:cNvPr id="5" name="Notes Placeholder 4"/>
          <p:cNvSpPr>
            <a:spLocks noGrp="1"/>
          </p:cNvSpPr>
          <p:nvPr>
            <p:ph type="body" sz="quarter" idx="3"/>
          </p:nvPr>
        </p:nvSpPr>
        <p:spPr>
          <a:xfrm>
            <a:off x="681038" y="4716463"/>
            <a:ext cx="5435600" cy="4465637"/>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71A38FF0-81F8-4DDF-8F3B-4752C417FBED}" type="slidenum">
              <a:rPr lang="en-IN" altLang="en-US"/>
              <a:pPr>
                <a:defRPr/>
              </a:pPr>
              <a:t>‹#›</a:t>
            </a:fld>
            <a:endParaRPr lang="en-I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F3C4C117-6BE7-4348-B516-50FD9F52317D}" type="datetimeFigureOut">
              <a:rPr lang="en-US"/>
              <a:pPr>
                <a:defRPr/>
              </a:pPr>
              <a:t>9/26/2019</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mtClean="0"/>
            </a:lvl1pPr>
          </a:lstStyle>
          <a:p>
            <a:pPr>
              <a:defRPr/>
            </a:pPr>
            <a:fld id="{B87ED98B-3073-43F6-A948-B6683E506BD1}" type="slidenum">
              <a:rPr lang="en-US" altLang="en-US"/>
              <a:pPr>
                <a:defRPr/>
              </a:pPr>
              <a:t>‹#›</a:t>
            </a:fld>
            <a:endParaRPr lang="en-US" altLang="en-US"/>
          </a:p>
        </p:txBody>
      </p:sp>
    </p:spTree>
    <p:extLst>
      <p:ext uri="{BB962C8B-B14F-4D97-AF65-F5344CB8AC3E}">
        <p14:creationId xmlns:p14="http://schemas.microsoft.com/office/powerpoint/2010/main" val="7713378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642F78A-979C-4C9A-A7E7-BDEDB84198AF}" type="datetimeFigureOut">
              <a:rPr lang="en-US"/>
              <a:pPr>
                <a:defRPr/>
              </a:pPr>
              <a:t>9/26/2019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170DF66-E2F6-4EC3-990E-DD6E27E55140}" type="slidenum">
              <a:rPr lang="en-US" altLang="en-US"/>
              <a:pPr>
                <a:defRPr/>
              </a:pPr>
              <a:t>‹#›</a:t>
            </a:fld>
            <a:endParaRPr lang="en-US" altLang="en-US"/>
          </a:p>
        </p:txBody>
      </p:sp>
    </p:spTree>
    <p:extLst>
      <p:ext uri="{BB962C8B-B14F-4D97-AF65-F5344CB8AC3E}">
        <p14:creationId xmlns:p14="http://schemas.microsoft.com/office/powerpoint/2010/main" val="142140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7271E6E-4EAE-45E3-9D7D-76C7DAD873C8}" type="datetimeFigureOut">
              <a:rPr lang="en-US"/>
              <a:pPr>
                <a:defRPr/>
              </a:pPr>
              <a:t>9/26/2019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D27122A-3C54-4474-90D7-1F6E43505512}" type="slidenum">
              <a:rPr lang="en-US" altLang="en-US"/>
              <a:pPr>
                <a:defRPr/>
              </a:pPr>
              <a:t>‹#›</a:t>
            </a:fld>
            <a:endParaRPr lang="en-US" altLang="en-US"/>
          </a:p>
        </p:txBody>
      </p:sp>
    </p:spTree>
    <p:extLst>
      <p:ext uri="{BB962C8B-B14F-4D97-AF65-F5344CB8AC3E}">
        <p14:creationId xmlns:p14="http://schemas.microsoft.com/office/powerpoint/2010/main" val="4243691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2697FB1-5710-418D-AB36-2D9536333F17}" type="datetimeFigureOut">
              <a:rPr lang="en-US"/>
              <a:pPr>
                <a:defRPr/>
              </a:pPr>
              <a:t>9/26/2019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31F48A3-4B97-4FA3-899A-52C9F11F053C}" type="slidenum">
              <a:rPr lang="en-US" altLang="en-US"/>
              <a:pPr>
                <a:defRPr/>
              </a:pPr>
              <a:t>‹#›</a:t>
            </a:fld>
            <a:endParaRPr lang="en-US" altLang="en-US"/>
          </a:p>
        </p:txBody>
      </p:sp>
    </p:spTree>
    <p:extLst>
      <p:ext uri="{BB962C8B-B14F-4D97-AF65-F5344CB8AC3E}">
        <p14:creationId xmlns:p14="http://schemas.microsoft.com/office/powerpoint/2010/main" val="73613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1452FE03-125F-4575-9BB8-5EDD010031EE}" type="datetimeFigureOut">
              <a:rPr lang="en-US"/>
              <a:pPr>
                <a:defRPr/>
              </a:pPr>
              <a:t>9/26/2019</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smtClean="0"/>
            </a:lvl1pPr>
          </a:lstStyle>
          <a:p>
            <a:pPr>
              <a:defRPr/>
            </a:pPr>
            <a:fld id="{4A218B3F-F71A-4C78-9AD1-A578C49B4417}" type="slidenum">
              <a:rPr lang="en-US" altLang="en-US"/>
              <a:pPr>
                <a:defRPr/>
              </a:pPr>
              <a:t>‹#›</a:t>
            </a:fld>
            <a:endParaRPr lang="en-US" altLang="en-US"/>
          </a:p>
        </p:txBody>
      </p:sp>
    </p:spTree>
    <p:extLst>
      <p:ext uri="{BB962C8B-B14F-4D97-AF65-F5344CB8AC3E}">
        <p14:creationId xmlns:p14="http://schemas.microsoft.com/office/powerpoint/2010/main" val="32372260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A0BFFC8-D1FB-4D28-924D-9807552FCBAE}" type="datetimeFigureOut">
              <a:rPr lang="en-US"/>
              <a:pPr>
                <a:defRPr/>
              </a:pPr>
              <a:t>9/26/2019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E84E177-E2C7-449B-831E-FD3E4BD91E8D}" type="slidenum">
              <a:rPr lang="en-US" altLang="en-US"/>
              <a:pPr>
                <a:defRPr/>
              </a:pPr>
              <a:t>‹#›</a:t>
            </a:fld>
            <a:endParaRPr lang="en-US" altLang="en-US"/>
          </a:p>
        </p:txBody>
      </p:sp>
    </p:spTree>
    <p:extLst>
      <p:ext uri="{BB962C8B-B14F-4D97-AF65-F5344CB8AC3E}">
        <p14:creationId xmlns:p14="http://schemas.microsoft.com/office/powerpoint/2010/main" val="898643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A8CD9022-0DF6-4A0A-A680-E8F2F8377759}" type="datetimeFigureOut">
              <a:rPr lang="en-US"/>
              <a:pPr>
                <a:defRPr/>
              </a:pPr>
              <a:t>9/26/2019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BD94A209-36D3-4CFB-99B4-DFA086C470BF}" type="slidenum">
              <a:rPr lang="en-US" altLang="en-US"/>
              <a:pPr>
                <a:defRPr/>
              </a:pPr>
              <a:t>‹#›</a:t>
            </a:fld>
            <a:endParaRPr lang="en-US" altLang="en-US"/>
          </a:p>
        </p:txBody>
      </p:sp>
    </p:spTree>
    <p:extLst>
      <p:ext uri="{BB962C8B-B14F-4D97-AF65-F5344CB8AC3E}">
        <p14:creationId xmlns:p14="http://schemas.microsoft.com/office/powerpoint/2010/main" val="351352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57DE7E6E-71E4-44F3-B0EA-6F5F05942D2B}" type="datetimeFigureOut">
              <a:rPr lang="en-US"/>
              <a:pPr>
                <a:defRPr/>
              </a:pPr>
              <a:t>9/26/2019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3115A41-639C-45D4-A77F-0F2BFFC44E08}" type="slidenum">
              <a:rPr lang="en-US" altLang="en-US"/>
              <a:pPr>
                <a:defRPr/>
              </a:pPr>
              <a:t>‹#›</a:t>
            </a:fld>
            <a:endParaRPr lang="en-US" altLang="en-US"/>
          </a:p>
        </p:txBody>
      </p:sp>
    </p:spTree>
    <p:extLst>
      <p:ext uri="{BB962C8B-B14F-4D97-AF65-F5344CB8AC3E}">
        <p14:creationId xmlns:p14="http://schemas.microsoft.com/office/powerpoint/2010/main" val="298879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2725F62-B761-4F3A-A716-5173F85ABC0F}" type="datetimeFigureOut">
              <a:rPr lang="en-US"/>
              <a:pPr>
                <a:defRPr/>
              </a:pPr>
              <a:t>9/26/2019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9892CA9-CA5A-4768-8028-D3CB68773E10}" type="slidenum">
              <a:rPr lang="en-US" altLang="en-US"/>
              <a:pPr>
                <a:defRPr/>
              </a:pPr>
              <a:t>‹#›</a:t>
            </a:fld>
            <a:endParaRPr lang="en-US" altLang="en-US"/>
          </a:p>
        </p:txBody>
      </p:sp>
    </p:spTree>
    <p:extLst>
      <p:ext uri="{BB962C8B-B14F-4D97-AF65-F5344CB8AC3E}">
        <p14:creationId xmlns:p14="http://schemas.microsoft.com/office/powerpoint/2010/main" val="418521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D5F002C1-25CA-44E4-BAB0-80AF4EB9B473}" type="datetimeFigureOut">
              <a:rPr lang="en-US"/>
              <a:pPr>
                <a:defRPr/>
              </a:pPr>
              <a:t>9/26/2019</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4AC4EB05-CC1D-4647-9274-1BE3498CCFFB}" type="slidenum">
              <a:rPr lang="en-US" altLang="en-US"/>
              <a:pPr>
                <a:defRPr/>
              </a:pPr>
              <a:t>‹#›</a:t>
            </a:fld>
            <a:endParaRPr lang="en-US" altLang="en-US"/>
          </a:p>
        </p:txBody>
      </p:sp>
    </p:spTree>
    <p:extLst>
      <p:ext uri="{BB962C8B-B14F-4D97-AF65-F5344CB8AC3E}">
        <p14:creationId xmlns:p14="http://schemas.microsoft.com/office/powerpoint/2010/main" val="3772745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0A52F780-A267-428B-B3C0-841A0D7179E1}" type="datetimeFigureOut">
              <a:rPr lang="en-US"/>
              <a:pPr>
                <a:defRPr/>
              </a:pPr>
              <a:t>9/26/2019</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smtClean="0"/>
            </a:lvl1pPr>
          </a:lstStyle>
          <a:p>
            <a:pPr>
              <a:defRPr/>
            </a:pPr>
            <a:fld id="{5E2F4A31-C318-44FE-93F3-F4F49732ECA6}" type="slidenum">
              <a:rPr lang="en-US" altLang="en-US"/>
              <a:pPr>
                <a:defRPr/>
              </a:pPr>
              <a:t>‹#›</a:t>
            </a:fld>
            <a:endParaRPr lang="en-US" altLang="en-US"/>
          </a:p>
        </p:txBody>
      </p:sp>
    </p:spTree>
    <p:extLst>
      <p:ext uri="{BB962C8B-B14F-4D97-AF65-F5344CB8AC3E}">
        <p14:creationId xmlns:p14="http://schemas.microsoft.com/office/powerpoint/2010/main" val="739986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C8207BE8-8BEE-4336-8B9F-92C1055F502A}" type="datetimeFigureOut">
              <a:rPr lang="en-US"/>
              <a:pPr>
                <a:defRPr/>
              </a:pPr>
              <a:t>9/26/2019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smtClean="0">
                <a:solidFill>
                  <a:srgbClr val="FFFFFF"/>
                </a:solidFill>
                <a:latin typeface="Franklin Gothic Book" panose="020B0503020102020204" pitchFamily="34" charset="0"/>
              </a:defRPr>
            </a:lvl1pPr>
          </a:lstStyle>
          <a:p>
            <a:pPr>
              <a:defRPr/>
            </a:pPr>
            <a:fld id="{A9897C62-6322-4142-A354-AF1FEC327D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93" r:id="rId1"/>
    <p:sldLayoutId id="2147484186" r:id="rId2"/>
    <p:sldLayoutId id="2147484194" r:id="rId3"/>
    <p:sldLayoutId id="2147484187" r:id="rId4"/>
    <p:sldLayoutId id="2147484188" r:id="rId5"/>
    <p:sldLayoutId id="2147484189" r:id="rId6"/>
    <p:sldLayoutId id="2147484190" r:id="rId7"/>
    <p:sldLayoutId id="2147484195" r:id="rId8"/>
    <p:sldLayoutId id="2147484196" r:id="rId9"/>
    <p:sldLayoutId id="2147484191" r:id="rId10"/>
    <p:sldLayoutId id="2147484192"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CENTRAL%20SCHEME%20ESTABLISHMENT%20OF%20STATE%20NURSING%20CELLS.docx" TargetMode="External"/><Relationship Id="rId2" Type="http://schemas.openxmlformats.org/officeDocument/2006/relationships/hyperlink" Target="STATUS%20OF%20RECOMMENDATIONS%20OF%20THE%20EXPERT%20COMMITTEE%20CONSTITUED%20IN%20COMPLIANCE%20WITH%20W.docx" TargetMode="External"/><Relationship Id="rId1" Type="http://schemas.openxmlformats.org/officeDocument/2006/relationships/slideLayout" Target="../slideLayouts/slideLayout2.xml"/><Relationship Id="rId5" Type="http://schemas.openxmlformats.org/officeDocument/2006/relationships/hyperlink" Target="SON%20to%20CON%20UC.docx" TargetMode="External"/><Relationship Id="rId4" Type="http://schemas.openxmlformats.org/officeDocument/2006/relationships/hyperlink" Target="ANM.GNM%20Utilisation%20Certificates.doc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schedule%20of%20Bill.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UC%20for%20ME%20Scheme.ppt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type="subTitle" idx="1"/>
          </p:nvPr>
        </p:nvSpPr>
        <p:spPr>
          <a:xfrm>
            <a:off x="1447800" y="4267200"/>
            <a:ext cx="6553200" cy="1828800"/>
          </a:xfrm>
        </p:spPr>
        <p:txBody>
          <a:bodyPr/>
          <a:lstStyle/>
          <a:p>
            <a:pPr eaLnBrk="1" hangingPunct="1"/>
            <a:r>
              <a:rPr lang="en-IN" altLang="en-US" sz="3200" b="1" smtClean="0"/>
              <a:t>19</a:t>
            </a:r>
            <a:r>
              <a:rPr lang="en-IN" altLang="en-US" sz="3200" b="1" baseline="30000" smtClean="0"/>
              <a:t>th</a:t>
            </a:r>
            <a:r>
              <a:rPr lang="en-IN" altLang="en-US" sz="3200" b="1" smtClean="0"/>
              <a:t>-20</a:t>
            </a:r>
            <a:r>
              <a:rPr lang="en-IN" altLang="en-US" sz="3200" b="1" baseline="30000" smtClean="0"/>
              <a:t>th</a:t>
            </a:r>
            <a:r>
              <a:rPr lang="en-IN" altLang="en-US" sz="3200" b="1" smtClean="0"/>
              <a:t> September, 2019</a:t>
            </a:r>
          </a:p>
          <a:p>
            <a:pPr eaLnBrk="1" hangingPunct="1"/>
            <a:r>
              <a:rPr lang="en-IN" altLang="en-US" sz="3200" b="1" smtClean="0"/>
              <a:t>Ambedkar Bhawan, Janpath Road,</a:t>
            </a:r>
          </a:p>
          <a:p>
            <a:pPr eaLnBrk="1" hangingPunct="1"/>
            <a:r>
              <a:rPr lang="en-IN" altLang="en-US" sz="3200" b="1" smtClean="0"/>
              <a:t>New Delhi </a:t>
            </a:r>
          </a:p>
        </p:txBody>
      </p:sp>
      <p:sp>
        <p:nvSpPr>
          <p:cNvPr id="6147" name="Title 1"/>
          <p:cNvSpPr>
            <a:spLocks noGrp="1"/>
          </p:cNvSpPr>
          <p:nvPr>
            <p:ph type="ctrTitle"/>
          </p:nvPr>
        </p:nvSpPr>
        <p:spPr>
          <a:xfrm>
            <a:off x="457200" y="1506538"/>
            <a:ext cx="8229600" cy="1470025"/>
          </a:xfrm>
        </p:spPr>
        <p:txBody>
          <a:bodyPr/>
          <a:lstStyle/>
          <a:p>
            <a:pPr eaLnBrk="1" hangingPunct="1">
              <a:defRPr/>
            </a:pPr>
            <a:r>
              <a:rPr lang="en-IN" sz="5400" smtClean="0">
                <a:latin typeface="+mn-lt"/>
              </a:rPr>
              <a:t>Review Meeting with States/UTs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914400" y="274638"/>
            <a:ext cx="7772400" cy="715962"/>
          </a:xfrm>
        </p:spPr>
        <p:txBody>
          <a:bodyPr/>
          <a:lstStyle/>
          <a:p>
            <a:pPr algn="ctr" eaLnBrk="1" hangingPunct="1">
              <a:defRPr/>
            </a:pPr>
            <a:r>
              <a:rPr lang="en-US" sz="4400" b="1" dirty="0" smtClean="0">
                <a:solidFill>
                  <a:schemeClr val="accent1">
                    <a:lumMod val="75000"/>
                  </a:schemeClr>
                </a:solidFill>
                <a:latin typeface="+mn-lt"/>
              </a:rPr>
              <a:t>Expansion of CPS courses</a:t>
            </a:r>
            <a:endParaRPr lang="en-IN" sz="4400" dirty="0" smtClean="0">
              <a:solidFill>
                <a:schemeClr val="accent1">
                  <a:lumMod val="75000"/>
                </a:schemeClr>
              </a:solidFill>
              <a:latin typeface="+mn-lt"/>
            </a:endParaRPr>
          </a:p>
        </p:txBody>
      </p:sp>
      <p:sp>
        <p:nvSpPr>
          <p:cNvPr id="17411" name="Content Placeholder 3"/>
          <p:cNvSpPr>
            <a:spLocks noGrp="1"/>
          </p:cNvSpPr>
          <p:nvPr>
            <p:ph sz="quarter" idx="1"/>
          </p:nvPr>
        </p:nvSpPr>
        <p:spPr>
          <a:xfrm>
            <a:off x="457200" y="1143000"/>
            <a:ext cx="8305800" cy="5257800"/>
          </a:xfrm>
        </p:spPr>
        <p:txBody>
          <a:bodyPr/>
          <a:lstStyle/>
          <a:p>
            <a:pPr algn="just">
              <a:buFont typeface="Wingdings" panose="05000000000000000000" pitchFamily="2" charset="2"/>
              <a:buChar char="q"/>
            </a:pPr>
            <a:r>
              <a:rPr lang="en-US" altLang="en-US" sz="2400" smtClean="0"/>
              <a:t>10 CPS courses have been included in the First Schedule of the IMC Act, 1956.</a:t>
            </a:r>
          </a:p>
          <a:p>
            <a:pPr algn="just">
              <a:buFont typeface="Wingdings" panose="05000000000000000000" pitchFamily="2" charset="2"/>
              <a:buChar char="q"/>
            </a:pPr>
            <a:r>
              <a:rPr lang="en-US" altLang="en-US" sz="2400" smtClean="0"/>
              <a:t>Increased availability of sub-specialist doctors.</a:t>
            </a:r>
          </a:p>
          <a:p>
            <a:pPr algn="just">
              <a:buFont typeface="Wingdings" panose="05000000000000000000" pitchFamily="2" charset="2"/>
              <a:buChar char="q"/>
            </a:pPr>
            <a:r>
              <a:rPr lang="en-US" altLang="en-US" sz="2400" smtClean="0"/>
              <a:t>50%-100% reservation for in-service doctors.</a:t>
            </a:r>
          </a:p>
          <a:p>
            <a:pPr algn="just">
              <a:buFont typeface="Wingdings" panose="05000000000000000000" pitchFamily="2" charset="2"/>
              <a:buChar char="q"/>
            </a:pPr>
            <a:r>
              <a:rPr lang="en-US" altLang="en-US" sz="2400" smtClean="0"/>
              <a:t>All the admissions to CPS courses are being made on the basis of NEET (PG). </a:t>
            </a:r>
          </a:p>
          <a:p>
            <a:pPr algn="just">
              <a:buFont typeface="Wingdings" panose="05000000000000000000" pitchFamily="2" charset="2"/>
              <a:buChar char="q"/>
            </a:pPr>
            <a:r>
              <a:rPr lang="en-US" altLang="en-US" sz="2400" smtClean="0"/>
              <a:t>Dte.GHS will conduct counseling for admission to CPS courses from the academic year 2020-21.</a:t>
            </a:r>
          </a:p>
          <a:p>
            <a:pPr algn="just">
              <a:buFont typeface="Wingdings" panose="05000000000000000000" pitchFamily="2" charset="2"/>
              <a:buChar char="q"/>
            </a:pPr>
            <a:r>
              <a:rPr lang="en-US" altLang="en-US" sz="2400" smtClean="0"/>
              <a:t>Representatives of MoHFW, MCI, Dte.GHS and State Government of Maharashtra have been included in Governing Body of CPS. </a:t>
            </a:r>
          </a:p>
          <a:p>
            <a:pPr algn="just">
              <a:buFont typeface="Wingdings" panose="05000000000000000000" pitchFamily="2" charset="2"/>
              <a:buChar char="q"/>
            </a:pPr>
            <a:r>
              <a:rPr lang="en-US" altLang="en-US" sz="2400" smtClean="0"/>
              <a:t>All the States / UTs have been requested to consider to run CPS courses in District Hospitals. </a:t>
            </a:r>
          </a:p>
          <a:p>
            <a:pPr algn="just">
              <a:buFont typeface="Wingdings" panose="05000000000000000000" pitchFamily="2" charset="2"/>
              <a:buChar char="q"/>
            </a:pPr>
            <a:endParaRPr lang="en-US" altLang="en-US" sz="1000" smtClean="0"/>
          </a:p>
          <a:p>
            <a:pPr algn="just">
              <a:buFont typeface="Wingdings 2" panose="05020102010507070707" pitchFamily="18" charset="2"/>
              <a:buNone/>
            </a:pPr>
            <a:endParaRPr lang="en-US" altLang="en-US" sz="2000" smtClean="0"/>
          </a:p>
          <a:p>
            <a:pPr algn="just"/>
            <a:endParaRPr lang="en-US" altLang="en-US" sz="20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858000" cy="609600"/>
          </a:xfrm>
        </p:spPr>
        <p:txBody>
          <a:bodyPr/>
          <a:lstStyle/>
          <a:p>
            <a:pPr algn="ctr">
              <a:defRPr/>
            </a:pPr>
            <a:r>
              <a:rPr lang="en-US" sz="3600" b="1" dirty="0" smtClean="0">
                <a:solidFill>
                  <a:schemeClr val="accent1">
                    <a:lumMod val="75000"/>
                  </a:schemeClr>
                </a:solidFill>
                <a:latin typeface="+mn-lt"/>
              </a:rPr>
              <a:t>Expansion of DNB courses</a:t>
            </a:r>
            <a:endParaRPr lang="en-US" sz="3600" dirty="0">
              <a:solidFill>
                <a:schemeClr val="accent1">
                  <a:lumMod val="75000"/>
                </a:schemeClr>
              </a:solidFill>
              <a:latin typeface="+mn-lt"/>
            </a:endParaRPr>
          </a:p>
        </p:txBody>
      </p:sp>
      <p:sp>
        <p:nvSpPr>
          <p:cNvPr id="18435" name="Content Placeholder 2"/>
          <p:cNvSpPr>
            <a:spLocks noGrp="1"/>
          </p:cNvSpPr>
          <p:nvPr>
            <p:ph sz="quarter" idx="1"/>
          </p:nvPr>
        </p:nvSpPr>
        <p:spPr>
          <a:xfrm>
            <a:off x="304800" y="1524000"/>
            <a:ext cx="8382000" cy="4495800"/>
          </a:xfrm>
        </p:spPr>
        <p:txBody>
          <a:bodyPr/>
          <a:lstStyle/>
          <a:p>
            <a:pPr algn="just">
              <a:buFont typeface="Wingdings" panose="05000000000000000000" pitchFamily="2" charset="2"/>
              <a:buChar char="Ø"/>
            </a:pPr>
            <a:r>
              <a:rPr lang="en-US" altLang="en-US" smtClean="0"/>
              <a:t>National Board of Examination (NBE) grants PG medical qualifications namely DNB equivalent to MD/MS/DM/MCh. </a:t>
            </a:r>
          </a:p>
          <a:p>
            <a:pPr algn="just">
              <a:buFont typeface="Wingdings" panose="05000000000000000000" pitchFamily="2" charset="2"/>
              <a:buChar char="Ø"/>
            </a:pPr>
            <a:r>
              <a:rPr lang="en-US" altLang="en-US" smtClean="0"/>
              <a:t>Increased availability of specialist doctors/medical faculty.</a:t>
            </a:r>
          </a:p>
          <a:p>
            <a:pPr algn="just">
              <a:buFont typeface="Wingdings" panose="05000000000000000000" pitchFamily="2" charset="2"/>
              <a:buChar char="Ø"/>
            </a:pPr>
            <a:r>
              <a:rPr lang="en-US" altLang="en-US" smtClean="0"/>
              <a:t>50% reservation for in-service doctors.</a:t>
            </a:r>
          </a:p>
          <a:p>
            <a:pPr algn="just">
              <a:buFont typeface="Wingdings" panose="05000000000000000000" pitchFamily="2" charset="2"/>
              <a:buChar char="Ø"/>
            </a:pPr>
            <a:r>
              <a:rPr lang="en-US" altLang="en-US" smtClean="0"/>
              <a:t>Ministry vide letter dated 28.02.2019 requested State Governments for starting DNB courses in the district hospitals managed by States and in Municipal Hospitals</a:t>
            </a:r>
          </a:p>
          <a:p>
            <a:pPr algn="just">
              <a:buFont typeface="Wingdings" panose="05000000000000000000" pitchFamily="2" charset="2"/>
              <a:buChar char="Ø"/>
            </a:pPr>
            <a:r>
              <a:rPr lang="en-US" altLang="en-US" smtClean="0"/>
              <a:t>The matter was also discussed in Video Conference by Secretary (HFW) on 23.04.2019 with States/UTs and in the meeting of JS with States on 02.04.2019.</a:t>
            </a:r>
          </a:p>
          <a:p>
            <a:pPr algn="just">
              <a:buFont typeface="Wingdings" panose="05000000000000000000" pitchFamily="2" charset="2"/>
              <a:buChar char="Ø"/>
            </a:pPr>
            <a:endParaRPr lang="en-US" altLang="en-US" sz="1200" smtClean="0"/>
          </a:p>
          <a:p>
            <a:pPr algn="just">
              <a:buFont typeface="Wingdings" panose="05000000000000000000" pitchFamily="2" charset="2"/>
              <a:buChar char="Ø"/>
            </a:pPr>
            <a:endParaRPr lang="en-US" altLang="en-US" sz="2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239000" cy="762000"/>
          </a:xfrm>
        </p:spPr>
        <p:txBody>
          <a:bodyPr/>
          <a:lstStyle/>
          <a:p>
            <a:pPr algn="ctr">
              <a:defRPr/>
            </a:pPr>
            <a:r>
              <a:rPr lang="en-US" b="1" dirty="0" smtClean="0">
                <a:solidFill>
                  <a:schemeClr val="accent1">
                    <a:lumMod val="75000"/>
                  </a:schemeClr>
                </a:solidFill>
                <a:latin typeface="+mn-lt"/>
              </a:rPr>
              <a:t>Problem of Quacks </a:t>
            </a:r>
            <a:endParaRPr lang="en-US" dirty="0">
              <a:solidFill>
                <a:schemeClr val="accent1">
                  <a:lumMod val="75000"/>
                </a:schemeClr>
              </a:solidFill>
              <a:latin typeface="+mn-lt"/>
            </a:endParaRPr>
          </a:p>
        </p:txBody>
      </p:sp>
      <p:sp>
        <p:nvSpPr>
          <p:cNvPr id="19459" name="Content Placeholder 2"/>
          <p:cNvSpPr>
            <a:spLocks noGrp="1"/>
          </p:cNvSpPr>
          <p:nvPr>
            <p:ph sz="quarter" idx="1"/>
          </p:nvPr>
        </p:nvSpPr>
        <p:spPr>
          <a:xfrm>
            <a:off x="304800" y="914400"/>
            <a:ext cx="8382000" cy="5638800"/>
          </a:xfrm>
        </p:spPr>
        <p:txBody>
          <a:bodyPr/>
          <a:lstStyle/>
          <a:p>
            <a:pPr algn="just">
              <a:buFont typeface="Wingdings" panose="05000000000000000000" pitchFamily="2" charset="2"/>
              <a:buChar char="v"/>
            </a:pPr>
            <a:r>
              <a:rPr lang="en-US" altLang="en-US" sz="2400" smtClean="0"/>
              <a:t>Health is a State subject, the responsibility to deal with cases of quacks lies with the respective State Governments. </a:t>
            </a:r>
          </a:p>
          <a:p>
            <a:pPr algn="just">
              <a:buFont typeface="Wingdings" panose="05000000000000000000" pitchFamily="2" charset="2"/>
              <a:buChar char="v"/>
            </a:pPr>
            <a:r>
              <a:rPr lang="en-US" altLang="en-US" sz="2400" smtClean="0"/>
              <a:t>The Central Government in August 2017 requested Chief Ministers of  States to take appropriate action under law against quacks and also to evolve suitable policies to ensure availability of quality health workforce in rural areas. </a:t>
            </a:r>
          </a:p>
          <a:p>
            <a:pPr algn="just">
              <a:buFont typeface="Wingdings" panose="05000000000000000000" pitchFamily="2" charset="2"/>
              <a:buChar char="v"/>
            </a:pPr>
            <a:r>
              <a:rPr lang="en-US" altLang="en-US" sz="2400" smtClean="0"/>
              <a:t>Further, in February, 2018, Chief Secretaries of the all the States / UTs have also been requested to take corrective steps in this regard. </a:t>
            </a:r>
          </a:p>
          <a:p>
            <a:pPr algn="just">
              <a:buFont typeface="Wingdings" panose="05000000000000000000" pitchFamily="2" charset="2"/>
              <a:buChar char="v"/>
            </a:pPr>
            <a:r>
              <a:rPr lang="en-US" altLang="en-US" sz="2400" smtClean="0"/>
              <a:t>Action taken report in the matter is still awaited from the States/UTs.</a:t>
            </a:r>
          </a:p>
          <a:p>
            <a:pPr algn="just">
              <a:buFont typeface="Wingdings" panose="05000000000000000000" pitchFamily="2" charset="2"/>
              <a:buChar char="v"/>
            </a:pPr>
            <a:r>
              <a:rPr lang="en-US" altLang="en-US" sz="2400" smtClean="0"/>
              <a:t>Increased penalties in the National Medical Commission Act, 2019.</a:t>
            </a:r>
          </a:p>
          <a:p>
            <a:pPr algn="just">
              <a:buFont typeface="Wingdings" panose="05000000000000000000" pitchFamily="2" charset="2"/>
              <a:buChar char="v"/>
            </a:pPr>
            <a:r>
              <a:rPr lang="en-US" altLang="en-US" sz="2400" smtClean="0"/>
              <a:t>Community Health Providers under NMC Act will have limited licence to practice medicine at mid-level health care. They will be qualified professionals from modern medicine with eligibility criteria as may be prescribed.</a:t>
            </a:r>
            <a:endParaRPr lang="en-US"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defRPr/>
            </a:pPr>
            <a:r>
              <a:rPr lang="en-IN" b="1" u="sng" dirty="0" smtClean="0">
                <a:solidFill>
                  <a:schemeClr val="accent1">
                    <a:lumMod val="75000"/>
                  </a:schemeClr>
                </a:solidFill>
                <a:latin typeface="Bookman Old Style" pitchFamily="18" charset="0"/>
                <a:cs typeface="Times New Roman" pitchFamily="18" charset="0"/>
              </a:rPr>
              <a:t>NURSING </a:t>
            </a:r>
            <a:endParaRPr lang="en-US" dirty="0"/>
          </a:p>
        </p:txBody>
      </p:sp>
      <p:sp>
        <p:nvSpPr>
          <p:cNvPr id="20483" name="Content Placeholder 2"/>
          <p:cNvSpPr>
            <a:spLocks noGrp="1"/>
          </p:cNvSpPr>
          <p:nvPr>
            <p:ph sz="quarter" idx="1"/>
          </p:nvPr>
        </p:nvSpPr>
        <p:spPr/>
        <p:txBody>
          <a:bodyPr/>
          <a:lstStyle/>
          <a:p>
            <a:pPr marL="361950" indent="-361950" algn="just">
              <a:buFont typeface="Wingdings" panose="05000000000000000000" pitchFamily="2" charset="2"/>
              <a:buChar char="v"/>
            </a:pPr>
            <a:r>
              <a:rPr lang="en-IN" altLang="en-US" sz="2000" smtClean="0">
                <a:latin typeface="Bookman Old Style" panose="02050604050505020204" pitchFamily="18" charset="0"/>
                <a:cs typeface="Times New Roman" panose="02020603050405020304" pitchFamily="18" charset="0"/>
                <a:hlinkClick r:id="rId2" action="ppaction://hlinkfile"/>
              </a:rPr>
              <a:t>Compliance</a:t>
            </a:r>
            <a:r>
              <a:rPr lang="en-IN" altLang="en-US" sz="2000" smtClean="0">
                <a:latin typeface="Bookman Old Style" panose="02050604050505020204" pitchFamily="18" charset="0"/>
                <a:cs typeface="Times New Roman" panose="02020603050405020304" pitchFamily="18" charset="0"/>
              </a:rPr>
              <a:t> of the recommendations on pay and working conditions of nurses working in private hospitals, etc. by State Governments as per Supreme Court directions.</a:t>
            </a:r>
          </a:p>
          <a:p>
            <a:pPr marL="361950" indent="-361950" algn="just">
              <a:buFont typeface="Wingdings" panose="05000000000000000000" pitchFamily="2" charset="2"/>
              <a:buChar char="v"/>
            </a:pPr>
            <a:r>
              <a:rPr lang="en-IN" altLang="en-US" sz="2000" smtClean="0">
                <a:latin typeface="Bookman Old Style" panose="02050604050505020204" pitchFamily="18" charset="0"/>
              </a:rPr>
              <a:t>Single Entry Level for Nursing by Phasing out of GNM Course by 2021-22 onwards.  </a:t>
            </a:r>
          </a:p>
          <a:p>
            <a:pPr marL="361950" indent="-361950" algn="just">
              <a:buFont typeface="Wingdings" panose="05000000000000000000" pitchFamily="2" charset="2"/>
              <a:buChar char="v"/>
            </a:pPr>
            <a:r>
              <a:rPr lang="en-IN" altLang="en-US" sz="2000" smtClean="0">
                <a:latin typeface="Bookman Old Style" panose="02050604050505020204" pitchFamily="18" charset="0"/>
                <a:cs typeface="Times New Roman" panose="02020603050405020304" pitchFamily="18" charset="0"/>
              </a:rPr>
              <a:t>Establishments of </a:t>
            </a:r>
            <a:r>
              <a:rPr lang="en-IN" altLang="en-US" sz="2000" smtClean="0">
                <a:latin typeface="Bookman Old Style" panose="02050604050505020204" pitchFamily="18" charset="0"/>
                <a:cs typeface="Times New Roman" panose="02020603050405020304" pitchFamily="18" charset="0"/>
                <a:hlinkClick r:id="rId3" action="ppaction://hlinkfile"/>
              </a:rPr>
              <a:t>State Nursing Cells</a:t>
            </a:r>
            <a:r>
              <a:rPr lang="en-IN" altLang="en-US" sz="2000" smtClean="0">
                <a:latin typeface="Bookman Old Style" panose="02050604050505020204" pitchFamily="18" charset="0"/>
                <a:cs typeface="Times New Roman" panose="02020603050405020304" pitchFamily="18" charset="0"/>
              </a:rPr>
              <a:t>: UCs/ Status awaited</a:t>
            </a:r>
          </a:p>
          <a:p>
            <a:pPr marL="361950" indent="-361950" algn="just">
              <a:buFont typeface="Wingdings" panose="05000000000000000000" pitchFamily="2" charset="2"/>
              <a:buChar char="v"/>
            </a:pPr>
            <a:r>
              <a:rPr lang="en-IN" altLang="en-US" sz="2000" smtClean="0">
                <a:latin typeface="Bookman Old Style" panose="02050604050505020204" pitchFamily="18" charset="0"/>
                <a:cs typeface="Times New Roman" panose="02020603050405020304" pitchFamily="18" charset="0"/>
              </a:rPr>
              <a:t>Upgradation/Strengthening of Nursing Services (ANM/GNM)- UCs </a:t>
            </a:r>
            <a:r>
              <a:rPr lang="en-IN" altLang="en-US" sz="2000" smtClean="0">
                <a:latin typeface="Bookman Old Style" panose="02050604050505020204" pitchFamily="18" charset="0"/>
                <a:cs typeface="Times New Roman" panose="02020603050405020304" pitchFamily="18" charset="0"/>
                <a:hlinkClick r:id="rId4" action="ppaction://hlinkfile"/>
              </a:rPr>
              <a:t>pending</a:t>
            </a:r>
            <a:r>
              <a:rPr lang="en-IN" altLang="en-US" sz="2000" smtClean="0">
                <a:latin typeface="Bookman Old Style" panose="02050604050505020204" pitchFamily="18" charset="0"/>
                <a:cs typeface="Times New Roman" panose="02020603050405020304" pitchFamily="18" charset="0"/>
              </a:rPr>
              <a:t> from States.</a:t>
            </a:r>
          </a:p>
          <a:p>
            <a:pPr marL="361950" indent="-361950" algn="just">
              <a:buFont typeface="Wingdings" panose="05000000000000000000" pitchFamily="2" charset="2"/>
              <a:buChar char="v"/>
            </a:pPr>
            <a:r>
              <a:rPr lang="en-IN" altLang="en-US" sz="2000" smtClean="0">
                <a:latin typeface="Bookman Old Style" panose="02050604050505020204" pitchFamily="18" charset="0"/>
                <a:cs typeface="Times New Roman" panose="02020603050405020304" pitchFamily="18" charset="0"/>
              </a:rPr>
              <a:t>Development of Nursing Services (DNS) : Funds released to 17 Institutions: UCs </a:t>
            </a:r>
            <a:r>
              <a:rPr lang="en-IN" altLang="en-US" sz="2000" smtClean="0">
                <a:latin typeface="Bookman Old Style" panose="02050604050505020204" pitchFamily="18" charset="0"/>
                <a:cs typeface="Times New Roman" panose="02020603050405020304" pitchFamily="18" charset="0"/>
                <a:hlinkClick r:id="rId5" action="ppaction://hlinkfile"/>
              </a:rPr>
              <a:t>pending</a:t>
            </a:r>
            <a:r>
              <a:rPr lang="en-IN" altLang="en-US" sz="2000" smtClean="0">
                <a:latin typeface="Bookman Old Style" panose="02050604050505020204" pitchFamily="18" charset="0"/>
                <a:cs typeface="Times New Roman" panose="02020603050405020304" pitchFamily="18" charset="0"/>
              </a:rPr>
              <a:t> from States</a:t>
            </a:r>
            <a:endParaRPr lang="en-US"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685800"/>
          </a:xfrm>
        </p:spPr>
        <p:txBody>
          <a:bodyPr/>
          <a:lstStyle/>
          <a:p>
            <a:pPr algn="ctr">
              <a:defRPr/>
            </a:pPr>
            <a:r>
              <a:rPr lang="en-IN" b="1" u="sng" dirty="0" smtClean="0">
                <a:solidFill>
                  <a:schemeClr val="accent1">
                    <a:lumMod val="75000"/>
                  </a:schemeClr>
                </a:solidFill>
                <a:latin typeface="Bookman Old Style" pitchFamily="18" charset="0"/>
                <a:cs typeface="Times New Roman" pitchFamily="18" charset="0"/>
              </a:rPr>
              <a:t>ALLIED HEALTH SERVICES </a:t>
            </a:r>
            <a:endParaRPr lang="en-US" dirty="0"/>
          </a:p>
        </p:txBody>
      </p:sp>
      <p:sp>
        <p:nvSpPr>
          <p:cNvPr id="21507" name="Content Placeholder 2"/>
          <p:cNvSpPr>
            <a:spLocks noGrp="1"/>
          </p:cNvSpPr>
          <p:nvPr>
            <p:ph sz="quarter" idx="1"/>
          </p:nvPr>
        </p:nvSpPr>
        <p:spPr/>
        <p:txBody>
          <a:bodyPr/>
          <a:lstStyle/>
          <a:p>
            <a:pPr marL="361950" indent="-361950" algn="just">
              <a:buFont typeface="Wingdings" panose="05000000000000000000" pitchFamily="2" charset="2"/>
              <a:buChar char="v"/>
            </a:pPr>
            <a:r>
              <a:rPr lang="en-GB" altLang="en-US" sz="2400" smtClean="0">
                <a:latin typeface="Bookman Old Style" panose="02050604050505020204" pitchFamily="18" charset="0"/>
                <a:cs typeface="Times New Roman" panose="02020603050405020304" pitchFamily="18" charset="0"/>
              </a:rPr>
              <a:t>Setting Up Of State Institutions Of Paramedical Sciences In States And Setting Up Of Colleges Of Paramedical Education: UCs pending from 5 States i.e., </a:t>
            </a:r>
            <a:r>
              <a:rPr lang="en-US" altLang="en-US" sz="2400" smtClean="0">
                <a:latin typeface="Bookman Old Style" panose="02050604050505020204" pitchFamily="18" charset="0"/>
              </a:rPr>
              <a:t>Maharashtra, Rajasthan, Kerala, Tripura and Jharkhand</a:t>
            </a:r>
            <a:endParaRPr lang="en-GB" altLang="en-US" sz="2400" smtClean="0">
              <a:latin typeface="Bookman Old Style" panose="02050604050505020204" pitchFamily="18" charset="0"/>
              <a:cs typeface="Times New Roman" panose="02020603050405020304" pitchFamily="18" charset="0"/>
            </a:endParaRPr>
          </a:p>
          <a:p>
            <a:pPr marL="361950" indent="-361950" algn="just">
              <a:buFont typeface="Wingdings" panose="05000000000000000000" pitchFamily="2" charset="2"/>
              <a:buChar char="v"/>
            </a:pPr>
            <a:r>
              <a:rPr lang="en-GB" altLang="en-US" sz="2400" smtClean="0">
                <a:latin typeface="Bookman Old Style" panose="02050604050505020204" pitchFamily="18" charset="0"/>
                <a:cs typeface="Times New Roman" panose="02020603050405020304" pitchFamily="18" charset="0"/>
              </a:rPr>
              <a:t>Schemes of Strengthening/ Upgradation Of Pharmacy School/ Colleges: UCs pending from 7 States i.e., Kerala, Tamil Nadu, Orissa, Uttar Pradesh, Uttarakhand, West Bengal and Assam. </a:t>
            </a:r>
          </a:p>
          <a:p>
            <a:pPr marL="361950" indent="-361950" algn="just">
              <a:buFont typeface="Wingdings" panose="05000000000000000000" pitchFamily="2" charset="2"/>
              <a:buChar char="v"/>
            </a:pPr>
            <a:r>
              <a:rPr lang="en-GB" altLang="en-US" sz="2400" smtClean="0">
                <a:latin typeface="Bookman Old Style" panose="02050604050505020204" pitchFamily="18" charset="0"/>
                <a:cs typeface="Times New Roman" panose="02020603050405020304" pitchFamily="18" charset="0"/>
              </a:rPr>
              <a:t>Proposals awaited from Andhra Pradesh and </a:t>
            </a:r>
            <a:r>
              <a:rPr lang="en-IN" altLang="en-US" sz="2400" smtClean="0">
                <a:latin typeface="Bookman Old Style" panose="02050604050505020204" pitchFamily="18" charset="0"/>
              </a:rPr>
              <a:t>Madhya Pradesh for Pharmacy Scheme.</a:t>
            </a:r>
            <a:endParaRPr lang="en-US" altLang="en-US" sz="2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90600"/>
          </a:xfrm>
        </p:spPr>
        <p:txBody>
          <a:bodyPr>
            <a:normAutofit/>
          </a:bodyPr>
          <a:lstStyle/>
          <a:p>
            <a:pPr algn="ctr">
              <a:spcBef>
                <a:spcPts val="1000"/>
              </a:spcBef>
              <a:buClr>
                <a:schemeClr val="accent1"/>
              </a:buClr>
              <a:defRPr/>
            </a:pPr>
            <a:r>
              <a:rPr lang="en-IN" sz="2400" b="1" u="sng" dirty="0">
                <a:solidFill>
                  <a:schemeClr val="accent1">
                    <a:lumMod val="75000"/>
                  </a:schemeClr>
                </a:solidFill>
                <a:latin typeface="Bookman Old Style" pitchFamily="18" charset="0"/>
                <a:ea typeface="+mn-ea"/>
                <a:cs typeface="Times New Roman" pitchFamily="18" charset="0"/>
              </a:rPr>
              <a:t>ALLIED AND HEALTHCARE </a:t>
            </a:r>
            <a:r>
              <a:rPr lang="en-IN" sz="2400" b="1" u="sng" dirty="0" smtClean="0">
                <a:solidFill>
                  <a:schemeClr val="accent1">
                    <a:lumMod val="75000"/>
                  </a:schemeClr>
                </a:solidFill>
                <a:latin typeface="Bookman Old Style" pitchFamily="18" charset="0"/>
                <a:ea typeface="+mn-ea"/>
                <a:cs typeface="Times New Roman" pitchFamily="18" charset="0"/>
              </a:rPr>
              <a:t>PROFESSIONS BILL, 2018</a:t>
            </a:r>
            <a:endParaRPr lang="en-IN" sz="2400" b="1" u="sng" dirty="0">
              <a:solidFill>
                <a:schemeClr val="accent1">
                  <a:lumMod val="75000"/>
                </a:schemeClr>
              </a:solidFill>
              <a:latin typeface="Bookman Old Style" pitchFamily="18" charset="0"/>
              <a:ea typeface="+mn-ea"/>
              <a:cs typeface="Times New Roman" pitchFamily="18" charset="0"/>
            </a:endParaRPr>
          </a:p>
        </p:txBody>
      </p:sp>
      <p:sp>
        <p:nvSpPr>
          <p:cNvPr id="22531" name="Content Placeholder 2"/>
          <p:cNvSpPr>
            <a:spLocks noGrp="1"/>
          </p:cNvSpPr>
          <p:nvPr>
            <p:ph idx="1"/>
          </p:nvPr>
        </p:nvSpPr>
        <p:spPr>
          <a:xfrm>
            <a:off x="533400" y="1066800"/>
            <a:ext cx="8305800" cy="5248275"/>
          </a:xfrm>
        </p:spPr>
        <p:txBody>
          <a:bodyPr/>
          <a:lstStyle/>
          <a:p>
            <a:pPr marL="361950" indent="-361950" algn="just">
              <a:buFont typeface="Wingdings" panose="05000000000000000000" pitchFamily="2" charset="2"/>
              <a:buChar char="v"/>
            </a:pPr>
            <a:r>
              <a:rPr lang="en-IN" altLang="en-US" sz="2000" smtClean="0">
                <a:latin typeface="Bookman Old Style" panose="02050604050505020204" pitchFamily="18" charset="0"/>
                <a:cs typeface="Times New Roman" panose="02020603050405020304" pitchFamily="18" charset="0"/>
              </a:rPr>
              <a:t>Allied and Healthcare Professions (AHP) – involved in modern medicines/ health related services, with expertise in delivery of therapeutic, diagnostic, curative, preventative, rehabilitative interventions. </a:t>
            </a:r>
          </a:p>
          <a:p>
            <a:pPr marL="361950" indent="-361950" algn="just">
              <a:buFont typeface="Wingdings" panose="05000000000000000000" pitchFamily="2" charset="2"/>
              <a:buChar char="v"/>
            </a:pPr>
            <a:r>
              <a:rPr lang="en-IN" altLang="en-US" sz="2000" smtClean="0">
                <a:latin typeface="Bookman Old Style" panose="02050604050505020204" pitchFamily="18" charset="0"/>
                <a:cs typeface="Times New Roman" panose="02020603050405020304" pitchFamily="18" charset="0"/>
              </a:rPr>
              <a:t>Allied and Healthcare Professions Bill 2018- introduced in Rajya Sabha on 31st December 2018 – Stands referred to Parliamentary Standing Committee for examination.</a:t>
            </a:r>
          </a:p>
          <a:p>
            <a:pPr marL="361950" indent="-361950" algn="just">
              <a:buFont typeface="Wingdings" panose="05000000000000000000" pitchFamily="2" charset="2"/>
              <a:buChar char="v"/>
            </a:pPr>
            <a:r>
              <a:rPr lang="en-IN" altLang="en-US" sz="2000" smtClean="0">
                <a:latin typeface="Bookman Old Style" panose="02050604050505020204" pitchFamily="18" charset="0"/>
                <a:cs typeface="Times New Roman" panose="02020603050405020304" pitchFamily="18" charset="0"/>
              </a:rPr>
              <a:t>Bill provides for regulation and maintenance for standards of education and services by Allied and Healthcare professionals.</a:t>
            </a:r>
          </a:p>
          <a:p>
            <a:pPr marL="361950" indent="-361950" algn="just">
              <a:buFont typeface="Wingdings" panose="05000000000000000000" pitchFamily="2" charset="2"/>
              <a:buChar char="v"/>
            </a:pPr>
            <a:r>
              <a:rPr lang="en-IN" altLang="en-US" sz="2000" smtClean="0">
                <a:latin typeface="Bookman Old Style" panose="02050604050505020204" pitchFamily="18" charset="0"/>
                <a:cs typeface="Times New Roman" panose="02020603050405020304" pitchFamily="18" charset="0"/>
              </a:rPr>
              <a:t>The Bill envisages development of minimum standards of education, courses, curriculum, facilities, examination, training, etc.</a:t>
            </a:r>
          </a:p>
          <a:p>
            <a:pPr marL="361950" indent="-361950" algn="just">
              <a:buFont typeface="Wingdings" panose="05000000000000000000" pitchFamily="2" charset="2"/>
              <a:buChar char="v"/>
            </a:pPr>
            <a:r>
              <a:rPr lang="en-IN" altLang="en-US" sz="2000" smtClean="0">
                <a:latin typeface="Bookman Old Style" panose="02050604050505020204" pitchFamily="18" charset="0"/>
                <a:cs typeface="Times New Roman" panose="02020603050405020304" pitchFamily="18" charset="0"/>
              </a:rPr>
              <a:t>The Bill covers </a:t>
            </a:r>
            <a:r>
              <a:rPr lang="en-IN" altLang="en-US" sz="2000" smtClean="0">
                <a:latin typeface="Bookman Old Style" panose="02050604050505020204" pitchFamily="18" charset="0"/>
                <a:cs typeface="Times New Roman" panose="02020603050405020304" pitchFamily="18" charset="0"/>
                <a:hlinkClick r:id="rId2" action="ppaction://hlinkfile"/>
              </a:rPr>
              <a:t>more than 50 professions</a:t>
            </a:r>
            <a:r>
              <a:rPr lang="en-IN" altLang="en-US" sz="2000" smtClean="0">
                <a:latin typeface="Bookman Old Style" panose="02050604050505020204" pitchFamily="18" charset="0"/>
                <a:cs typeface="Times New Roman" panose="02020603050405020304" pitchFamily="18" charset="0"/>
              </a:rPr>
              <a:t> such as Physiotherapist, Optometrists, Nutritionists, etc. in 15 broad categories.</a:t>
            </a:r>
            <a:endParaRPr lang="en-IN" altLang="en-US" sz="2200" smtClean="0">
              <a:latin typeface="Bookman Old Style" panose="020506040505050202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 </a:t>
            </a:r>
          </a:p>
        </p:txBody>
      </p:sp>
      <p:pic>
        <p:nvPicPr>
          <p:cNvPr id="4" name="Picture Placeholder 6" descr="download.jpg"/>
          <p:cNvPicPr>
            <a:picLocks noGrp="1" noChangeAspect="1"/>
          </p:cNvPicPr>
          <p:nvPr>
            <p:ph sz="quarter" idx="1"/>
          </p:nvPr>
        </p:nvPicPr>
        <p:blipFill>
          <a:blip r:embed="rId2" cstate="print"/>
          <a:stretch>
            <a:fillRect/>
          </a:stretch>
        </p:blipFill>
        <p:spPr>
          <a:xfrm>
            <a:off x="1894114" y="1676400"/>
            <a:ext cx="5597675" cy="3962399"/>
          </a:xfrm>
        </p:spPr>
        <p:style>
          <a:lnRef idx="0">
            <a:schemeClr val="accent3"/>
          </a:lnRef>
          <a:fillRef idx="3">
            <a:schemeClr val="accent3"/>
          </a:fillRef>
          <a:effectRef idx="3">
            <a:schemeClr val="accent3"/>
          </a:effectRef>
          <a:fontRef idx="minor">
            <a:schemeClr val="lt1"/>
          </a:fontRef>
        </p:style>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381000" y="609600"/>
            <a:ext cx="8229600" cy="461963"/>
          </a:xfrm>
          <a:prstGeom prst="rect">
            <a:avLst/>
          </a:prstGeom>
          <a:noFill/>
          <a:ln w="9525">
            <a:noFill/>
            <a:miter lim="800000"/>
            <a:headEnd/>
            <a:tailEnd/>
          </a:ln>
        </p:spPr>
        <p:txBody>
          <a:bodyPr>
            <a:spAutoFit/>
          </a:bodyPr>
          <a:lstStyle/>
          <a:p>
            <a:pPr algn="ctr" eaLnBrk="1" hangingPunct="1">
              <a:defRPr/>
            </a:pPr>
            <a:r>
              <a:rPr lang="en-US" sz="2400" b="1" dirty="0">
                <a:latin typeface="+mn-lt"/>
              </a:rPr>
              <a:t>              </a:t>
            </a:r>
            <a:r>
              <a:rPr lang="en-US" sz="2400" b="1" dirty="0">
                <a:solidFill>
                  <a:srgbClr val="0070C0"/>
                </a:solidFill>
                <a:latin typeface="+mn-lt"/>
              </a:rPr>
              <a:t>Availability of Doctors  (per </a:t>
            </a:r>
            <a:r>
              <a:rPr lang="en-US" sz="2400" b="1" dirty="0" err="1">
                <a:solidFill>
                  <a:srgbClr val="0070C0"/>
                </a:solidFill>
                <a:latin typeface="+mn-lt"/>
              </a:rPr>
              <a:t>Lakh</a:t>
            </a:r>
            <a:r>
              <a:rPr lang="en-US" sz="2400" b="1" dirty="0">
                <a:solidFill>
                  <a:srgbClr val="0070C0"/>
                </a:solidFill>
                <a:latin typeface="+mn-lt"/>
              </a:rPr>
              <a:t> population)</a:t>
            </a:r>
          </a:p>
        </p:txBody>
      </p:sp>
      <p:sp>
        <p:nvSpPr>
          <p:cNvPr id="7171" name="TextBox 5"/>
          <p:cNvSpPr txBox="1">
            <a:spLocks noChangeArrowheads="1"/>
          </p:cNvSpPr>
          <p:nvPr/>
        </p:nvSpPr>
        <p:spPr bwMode="auto">
          <a:xfrm>
            <a:off x="5410200" y="1752600"/>
            <a:ext cx="3352800" cy="4524375"/>
          </a:xfrm>
          <a:prstGeom prst="rect">
            <a:avLst/>
          </a:prstGeom>
          <a:noFill/>
          <a:ln w="9525">
            <a:solidFill>
              <a:srgbClr val="FF0000"/>
            </a:solidFill>
            <a:miter lim="800000"/>
            <a:headEnd/>
            <a:tailEnd/>
          </a:ln>
        </p:spPr>
        <p:txBody>
          <a:bodyPr>
            <a:spAutoFit/>
          </a:bodyPr>
          <a:lstStyle/>
          <a:p>
            <a:pPr eaLnBrk="1" hangingPunct="1">
              <a:defRPr/>
            </a:pPr>
            <a:endParaRPr lang="en-US" dirty="0">
              <a:latin typeface="+mn-lt"/>
            </a:endParaRPr>
          </a:p>
          <a:p>
            <a:pPr eaLnBrk="1" hangingPunct="1">
              <a:defRPr/>
            </a:pPr>
            <a:r>
              <a:rPr lang="en-US" b="1" dirty="0">
                <a:latin typeface="+mn-lt"/>
              </a:rPr>
              <a:t>WHO RATIO   100000:100</a:t>
            </a:r>
          </a:p>
          <a:p>
            <a:pPr eaLnBrk="1" hangingPunct="1">
              <a:defRPr/>
            </a:pPr>
            <a:r>
              <a:rPr lang="en-US" dirty="0">
                <a:latin typeface="+mn-lt"/>
              </a:rPr>
              <a:t>                  </a:t>
            </a:r>
          </a:p>
          <a:p>
            <a:pPr eaLnBrk="1" hangingPunct="1">
              <a:defRPr/>
            </a:pPr>
            <a:r>
              <a:rPr lang="en-US" dirty="0">
                <a:latin typeface="+mn-lt"/>
              </a:rPr>
              <a:t>                        100+</a:t>
            </a:r>
          </a:p>
          <a:p>
            <a:pPr eaLnBrk="1" hangingPunct="1">
              <a:defRPr/>
            </a:pPr>
            <a:endParaRPr lang="en-US" dirty="0">
              <a:latin typeface="+mn-lt"/>
            </a:endParaRPr>
          </a:p>
          <a:p>
            <a:pPr eaLnBrk="1" hangingPunct="1">
              <a:defRPr/>
            </a:pPr>
            <a:r>
              <a:rPr lang="en-US" dirty="0">
                <a:latin typeface="+mn-lt"/>
              </a:rPr>
              <a:t>                        80-99</a:t>
            </a:r>
          </a:p>
          <a:p>
            <a:pPr eaLnBrk="1" hangingPunct="1">
              <a:defRPr/>
            </a:pPr>
            <a:endParaRPr lang="en-US" dirty="0">
              <a:latin typeface="+mn-lt"/>
            </a:endParaRPr>
          </a:p>
          <a:p>
            <a:pPr eaLnBrk="1" hangingPunct="1">
              <a:defRPr/>
            </a:pPr>
            <a:r>
              <a:rPr lang="en-US" dirty="0">
                <a:latin typeface="+mn-lt"/>
              </a:rPr>
              <a:t>                        60-79</a:t>
            </a:r>
          </a:p>
          <a:p>
            <a:pPr eaLnBrk="1" hangingPunct="1">
              <a:defRPr/>
            </a:pPr>
            <a:endParaRPr lang="en-US" dirty="0">
              <a:latin typeface="+mn-lt"/>
            </a:endParaRPr>
          </a:p>
          <a:p>
            <a:pPr eaLnBrk="1" hangingPunct="1">
              <a:defRPr/>
            </a:pPr>
            <a:r>
              <a:rPr lang="en-US" dirty="0">
                <a:latin typeface="+mn-lt"/>
              </a:rPr>
              <a:t>                        40-59</a:t>
            </a:r>
          </a:p>
          <a:p>
            <a:pPr eaLnBrk="1" hangingPunct="1">
              <a:defRPr/>
            </a:pPr>
            <a:endParaRPr lang="en-US" dirty="0">
              <a:latin typeface="+mn-lt"/>
            </a:endParaRPr>
          </a:p>
          <a:p>
            <a:pPr eaLnBrk="1" hangingPunct="1">
              <a:defRPr/>
            </a:pPr>
            <a:r>
              <a:rPr lang="en-US">
                <a:latin typeface="+mn-lt"/>
              </a:rPr>
              <a:t>                        Below </a:t>
            </a:r>
            <a:r>
              <a:rPr lang="en-US" dirty="0">
                <a:latin typeface="+mn-lt"/>
              </a:rPr>
              <a:t>40</a:t>
            </a:r>
          </a:p>
          <a:p>
            <a:pPr eaLnBrk="1" hangingPunct="1">
              <a:defRPr/>
            </a:pPr>
            <a:endParaRPr lang="en-US" dirty="0">
              <a:latin typeface="+mn-lt"/>
            </a:endParaRPr>
          </a:p>
          <a:p>
            <a:pPr eaLnBrk="1" hangingPunct="1">
              <a:defRPr/>
            </a:pPr>
            <a:endParaRPr lang="en-US" dirty="0">
              <a:latin typeface="+mn-lt"/>
            </a:endParaRPr>
          </a:p>
          <a:p>
            <a:pPr eaLnBrk="1" hangingPunct="1">
              <a:defRPr/>
            </a:pPr>
            <a:endParaRPr lang="en-US" dirty="0">
              <a:latin typeface="+mn-lt"/>
            </a:endParaRPr>
          </a:p>
          <a:p>
            <a:pPr eaLnBrk="1" hangingPunct="1">
              <a:defRPr/>
            </a:pPr>
            <a:endParaRPr lang="en-US" dirty="0">
              <a:latin typeface="+mn-lt"/>
            </a:endParaRPr>
          </a:p>
        </p:txBody>
      </p:sp>
      <p:sp>
        <p:nvSpPr>
          <p:cNvPr id="8" name="Rectangle 7"/>
          <p:cNvSpPr/>
          <p:nvPr/>
        </p:nvSpPr>
        <p:spPr>
          <a:xfrm>
            <a:off x="5715000" y="2667000"/>
            <a:ext cx="838200" cy="27463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92D050"/>
              </a:solidFill>
            </a:endParaRPr>
          </a:p>
        </p:txBody>
      </p:sp>
      <p:sp>
        <p:nvSpPr>
          <p:cNvPr id="9" name="Rectangle 8"/>
          <p:cNvSpPr/>
          <p:nvPr/>
        </p:nvSpPr>
        <p:spPr>
          <a:xfrm>
            <a:off x="5715000" y="3124200"/>
            <a:ext cx="838200" cy="304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5715000" y="3657600"/>
            <a:ext cx="838200" cy="304800"/>
          </a:xfrm>
          <a:prstGeom prst="rect">
            <a:avLst/>
          </a:prstGeom>
          <a:solidFill>
            <a:srgbClr val="FFD52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5715000" y="4724400"/>
            <a:ext cx="8382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5715000" y="4191000"/>
            <a:ext cx="838200" cy="3048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9225" name="Picture 11" descr="F:\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4956175"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152400"/>
            <a:ext cx="7772400" cy="639763"/>
          </a:xfrm>
        </p:spPr>
        <p:txBody>
          <a:bodyPr/>
          <a:lstStyle/>
          <a:p>
            <a:pPr algn="ctr"/>
            <a:r>
              <a:rPr lang="en-US" altLang="en-US" sz="2000" b="1" smtClean="0">
                <a:solidFill>
                  <a:srgbClr val="0070C0"/>
                </a:solidFill>
                <a:cs typeface="Arial" panose="020B0604020202020204" pitchFamily="34" charset="0"/>
              </a:rPr>
              <a:t>Availability of Medical Education (UG seats per Lakh population</a:t>
            </a:r>
            <a:r>
              <a:rPr lang="en-US" altLang="en-US" sz="3200" b="1" smtClean="0">
                <a:solidFill>
                  <a:srgbClr val="0070C0"/>
                </a:solidFill>
                <a:cs typeface="Arial" panose="020B0604020202020204" pitchFamily="34" charset="0"/>
              </a:rPr>
              <a:t>)</a:t>
            </a:r>
            <a:endParaRPr lang="en-US" altLang="en-US" sz="3200" smtClean="0">
              <a:solidFill>
                <a:srgbClr val="0070C0"/>
              </a:solidFill>
            </a:endParaRPr>
          </a:p>
        </p:txBody>
      </p:sp>
      <p:pic>
        <p:nvPicPr>
          <p:cNvPr id="10243" name="Picture 5" descr="F:\UG Map.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38188" y="990600"/>
            <a:ext cx="8012112" cy="54102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274638"/>
            <a:ext cx="7772400" cy="715962"/>
          </a:xfrm>
        </p:spPr>
        <p:txBody>
          <a:bodyPr/>
          <a:lstStyle/>
          <a:p>
            <a:pPr algn="ctr"/>
            <a:r>
              <a:rPr lang="en-US" altLang="en-US" sz="2000" b="1" smtClean="0">
                <a:solidFill>
                  <a:srgbClr val="0070C0"/>
                </a:solidFill>
                <a:cs typeface="Arial" panose="020B0604020202020204" pitchFamily="34" charset="0"/>
              </a:rPr>
              <a:t>Availability of Medical Education (PG seats per Lakh population</a:t>
            </a:r>
            <a:r>
              <a:rPr lang="en-US" altLang="en-US" sz="2400" b="1" smtClean="0">
                <a:solidFill>
                  <a:srgbClr val="0070C0"/>
                </a:solidFill>
                <a:cs typeface="Arial" panose="020B0604020202020204" pitchFamily="34" charset="0"/>
              </a:rPr>
              <a:t>)</a:t>
            </a:r>
            <a:endParaRPr lang="en-US" altLang="en-US" sz="2400" smtClean="0">
              <a:solidFill>
                <a:srgbClr val="002060"/>
              </a:solidFill>
            </a:endParaRPr>
          </a:p>
        </p:txBody>
      </p:sp>
      <p:pic>
        <p:nvPicPr>
          <p:cNvPr id="11267" name="Content Placeholder 3"/>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14400" y="1066800"/>
            <a:ext cx="7543800" cy="51816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lstStyle/>
          <a:p>
            <a:pPr algn="ctr">
              <a:defRPr/>
            </a:pPr>
            <a:r>
              <a:rPr lang="en-US" sz="3200" b="1" dirty="0" smtClean="0">
                <a:solidFill>
                  <a:schemeClr val="accent1">
                    <a:lumMod val="75000"/>
                  </a:schemeClr>
                </a:solidFill>
                <a:latin typeface="+mn-lt"/>
              </a:rPr>
              <a:t/>
            </a:r>
            <a:br>
              <a:rPr lang="en-US" sz="3200" b="1" dirty="0" smtClean="0">
                <a:solidFill>
                  <a:schemeClr val="accent1">
                    <a:lumMod val="75000"/>
                  </a:schemeClr>
                </a:solidFill>
                <a:latin typeface="+mn-lt"/>
              </a:rPr>
            </a:br>
            <a:r>
              <a:rPr lang="en-US" sz="3200" b="1" dirty="0" smtClean="0">
                <a:solidFill>
                  <a:schemeClr val="accent1">
                    <a:lumMod val="75000"/>
                  </a:schemeClr>
                </a:solidFill>
                <a:latin typeface="+mn-lt"/>
              </a:rPr>
              <a:t/>
            </a:r>
            <a:br>
              <a:rPr lang="en-US" sz="3200" b="1" dirty="0" smtClean="0">
                <a:solidFill>
                  <a:schemeClr val="accent1">
                    <a:lumMod val="75000"/>
                  </a:schemeClr>
                </a:solidFill>
                <a:latin typeface="+mn-lt"/>
              </a:rPr>
            </a:br>
            <a:r>
              <a:rPr lang="en-US" sz="3200" b="1" dirty="0" smtClean="0">
                <a:solidFill>
                  <a:schemeClr val="accent1">
                    <a:lumMod val="75000"/>
                  </a:schemeClr>
                </a:solidFill>
                <a:latin typeface="+mn-lt"/>
              </a:rPr>
              <a:t>National Medical Commission (NMC) Act, 2019</a:t>
            </a:r>
            <a:endParaRPr lang="en-US" sz="3200" dirty="0">
              <a:solidFill>
                <a:schemeClr val="accent1">
                  <a:lumMod val="75000"/>
                </a:schemeClr>
              </a:solidFill>
              <a:latin typeface="+mn-lt"/>
            </a:endParaRPr>
          </a:p>
        </p:txBody>
      </p:sp>
      <p:sp>
        <p:nvSpPr>
          <p:cNvPr id="12291" name="Content Placeholder 2"/>
          <p:cNvSpPr>
            <a:spLocks noGrp="1"/>
          </p:cNvSpPr>
          <p:nvPr>
            <p:ph sz="quarter" idx="1"/>
          </p:nvPr>
        </p:nvSpPr>
        <p:spPr>
          <a:xfrm>
            <a:off x="609600" y="1371600"/>
            <a:ext cx="8077200" cy="4648200"/>
          </a:xfrm>
        </p:spPr>
        <p:txBody>
          <a:bodyPr/>
          <a:lstStyle/>
          <a:p>
            <a:pPr algn="just"/>
            <a:r>
              <a:rPr lang="en-US" altLang="en-US" smtClean="0"/>
              <a:t>The National Medical Commission will be constituted in place of Medical Council of India. </a:t>
            </a:r>
          </a:p>
          <a:p>
            <a:pPr algn="just"/>
            <a:r>
              <a:rPr lang="en-US" altLang="en-US" smtClean="0"/>
              <a:t>As per section 11 of the NMC Act, 2019, there will be a Medical Advisory Council. </a:t>
            </a:r>
          </a:p>
          <a:p>
            <a:pPr algn="just"/>
            <a:r>
              <a:rPr lang="en-US" altLang="en-US" smtClean="0"/>
              <a:t>All the States, MHA (for UTs) and State/UT Medical Councils have been requested to nominate representatives for the Medical Advisory Council. </a:t>
            </a:r>
          </a:p>
          <a:p>
            <a:pPr algn="just"/>
            <a:r>
              <a:rPr lang="en-US" altLang="en-US" smtClean="0"/>
              <a:t>On receipt of the nominations, the Ministry will finalize constitution of the National Medical Commission and Medical Advisory Council. </a:t>
            </a:r>
          </a:p>
          <a:p>
            <a:endParaRPr lang="en-US"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304800"/>
            <a:ext cx="8458200" cy="838200"/>
          </a:xfrm>
        </p:spPr>
        <p:txBody>
          <a:bodyPr/>
          <a:lstStyle/>
          <a:p>
            <a:pPr algn="ctr">
              <a:defRPr/>
            </a:pPr>
            <a:r>
              <a:rPr lang="en-US" sz="3600" b="1" dirty="0" smtClean="0">
                <a:solidFill>
                  <a:schemeClr val="accent1">
                    <a:lumMod val="75000"/>
                  </a:schemeClr>
                </a:solidFill>
                <a:latin typeface="+mn-lt"/>
              </a:rPr>
              <a:t>CSS  For New Medical Colleges – Phase-III</a:t>
            </a:r>
            <a:endParaRPr lang="en-US" sz="3600" dirty="0">
              <a:solidFill>
                <a:schemeClr val="accent1">
                  <a:lumMod val="75000"/>
                </a:schemeClr>
              </a:solidFill>
              <a:latin typeface="+mn-lt"/>
            </a:endParaRPr>
          </a:p>
        </p:txBody>
      </p:sp>
      <p:sp>
        <p:nvSpPr>
          <p:cNvPr id="13315" name="Content Placeholder 6"/>
          <p:cNvSpPr>
            <a:spLocks noGrp="1"/>
          </p:cNvSpPr>
          <p:nvPr>
            <p:ph sz="quarter" idx="1"/>
          </p:nvPr>
        </p:nvSpPr>
        <p:spPr>
          <a:xfrm>
            <a:off x="685800" y="1371600"/>
            <a:ext cx="7696200" cy="4953000"/>
          </a:xfrm>
        </p:spPr>
        <p:txBody>
          <a:bodyPr/>
          <a:lstStyle/>
          <a:p>
            <a:pPr lvl="1" algn="just"/>
            <a:r>
              <a:rPr lang="en-US" altLang="en-US" sz="2800" smtClean="0"/>
              <a:t>Phase-III approved - establishment of 75 new medical colleges.</a:t>
            </a:r>
          </a:p>
          <a:p>
            <a:pPr lvl="1" algn="just"/>
            <a:r>
              <a:rPr lang="en-US" altLang="en-US" sz="2800" smtClean="0"/>
              <a:t> Districts where there are no medical colleges.</a:t>
            </a:r>
          </a:p>
          <a:p>
            <a:pPr lvl="1" algn="just"/>
            <a:r>
              <a:rPr lang="en-US" altLang="en-US" sz="2800" smtClean="0"/>
              <a:t>Estimated cost per medical college is Rs.325 crore.</a:t>
            </a:r>
          </a:p>
          <a:p>
            <a:pPr lvl="1" algn="just"/>
            <a:r>
              <a:rPr lang="en-US" altLang="en-US" sz="2800" smtClean="0"/>
              <a:t>Selection on challenge mode </a:t>
            </a:r>
          </a:p>
          <a:p>
            <a:pPr lvl="1" algn="just"/>
            <a:r>
              <a:rPr lang="en-US" altLang="en-US" sz="2800" smtClean="0"/>
              <a:t>Preference to aspirational districts.</a:t>
            </a:r>
          </a:p>
          <a:p>
            <a:pPr lvl="1" algn="just"/>
            <a:r>
              <a:rPr lang="en-US" altLang="en-US" sz="2800" smtClean="0"/>
              <a:t>District Hospitals/Referral Hospital having bed strength of 200 or more. </a:t>
            </a:r>
          </a:p>
          <a:p>
            <a:pPr lvl="1" algn="just"/>
            <a:r>
              <a:rPr lang="en-US" altLang="en-US" sz="2800" smtClean="0"/>
              <a:t>States/UTs have been requested to send proposals. </a:t>
            </a:r>
          </a:p>
          <a:p>
            <a:pPr lvl="1" algn="just"/>
            <a:r>
              <a:rPr lang="en-US" altLang="en-US" sz="2800" smtClean="0"/>
              <a:t>UCs </a:t>
            </a:r>
            <a:r>
              <a:rPr lang="en-US" altLang="en-US" sz="2800" smtClean="0">
                <a:hlinkClick r:id="rId2" action="ppaction://hlinkpres?slideindex=1&amp;slidetitle="/>
              </a:rPr>
              <a:t>pending</a:t>
            </a:r>
            <a:r>
              <a:rPr lang="en-US" altLang="en-US" sz="2800" smtClean="0"/>
              <a:t> under the 3 Centrally Sponsored Schemes.</a:t>
            </a:r>
          </a:p>
          <a:p>
            <a:endParaRPr lang="en-US" altLang="en-US" sz="2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77200" cy="685800"/>
          </a:xfrm>
        </p:spPr>
        <p:txBody>
          <a:bodyPr/>
          <a:lstStyle/>
          <a:p>
            <a:pPr algn="ctr">
              <a:defRPr/>
            </a:pPr>
            <a:r>
              <a:rPr lang="en-US" sz="3600" b="1" dirty="0" smtClean="0">
                <a:solidFill>
                  <a:schemeClr val="accent1">
                    <a:lumMod val="75000"/>
                  </a:schemeClr>
                </a:solidFill>
                <a:latin typeface="+mn-lt"/>
                <a:cs typeface="Arial" charset="0"/>
              </a:rPr>
              <a:t>EWS Quota in Medical Courses</a:t>
            </a:r>
            <a:endParaRPr lang="en-US" b="1" dirty="0">
              <a:latin typeface="+mn-lt"/>
            </a:endParaRPr>
          </a:p>
        </p:txBody>
      </p:sp>
      <p:sp>
        <p:nvSpPr>
          <p:cNvPr id="13315" name="Content Placeholder 2"/>
          <p:cNvSpPr>
            <a:spLocks noGrp="1"/>
          </p:cNvSpPr>
          <p:nvPr>
            <p:ph sz="quarter" idx="1"/>
          </p:nvPr>
        </p:nvSpPr>
        <p:spPr>
          <a:xfrm>
            <a:off x="381000" y="1295400"/>
            <a:ext cx="8305800" cy="4572000"/>
          </a:xfrm>
        </p:spPr>
        <p:txBody>
          <a:bodyPr/>
          <a:lstStyle/>
          <a:p>
            <a:pPr algn="just">
              <a:buFont typeface="Wingdings" pitchFamily="2" charset="2"/>
              <a:buChar char="q"/>
              <a:defRPr/>
            </a:pPr>
            <a:r>
              <a:rPr lang="en-US" sz="2800" dirty="0" smtClean="0"/>
              <a:t>10% EWS reservation in Government or aided medical colleges. </a:t>
            </a:r>
          </a:p>
          <a:p>
            <a:pPr algn="just">
              <a:buFont typeface="Wingdings" pitchFamily="2" charset="2"/>
              <a:buChar char="q"/>
              <a:defRPr/>
            </a:pPr>
            <a:endParaRPr lang="en-US" sz="1400" dirty="0" smtClean="0"/>
          </a:p>
          <a:p>
            <a:pPr algn="just">
              <a:buFont typeface="Wingdings" pitchFamily="2" charset="2"/>
              <a:buChar char="q"/>
              <a:defRPr/>
            </a:pPr>
            <a:r>
              <a:rPr lang="en-US" sz="2800" dirty="0" smtClean="0"/>
              <a:t>5200 MBBS seats increased in 2019-20.</a:t>
            </a:r>
          </a:p>
          <a:p>
            <a:pPr algn="just">
              <a:buFont typeface="Wingdings 2" panose="05020102010507070707" pitchFamily="18" charset="2"/>
              <a:buNone/>
              <a:defRPr/>
            </a:pPr>
            <a:endParaRPr lang="en-US" sz="1000" dirty="0" smtClean="0"/>
          </a:p>
          <a:p>
            <a:pPr algn="just">
              <a:buFont typeface="Wingdings" pitchFamily="2" charset="2"/>
              <a:buChar char="q"/>
              <a:defRPr/>
            </a:pPr>
            <a:r>
              <a:rPr lang="en-US" sz="2800" dirty="0" smtClean="0"/>
              <a:t> Karnataka and Tamil Nadu have not applied this year.</a:t>
            </a:r>
          </a:p>
          <a:p>
            <a:pPr algn="just">
              <a:buFont typeface="Wingdings" pitchFamily="2" charset="2"/>
              <a:buChar char="q"/>
              <a:defRPr/>
            </a:pPr>
            <a:endParaRPr lang="en-US" sz="1050" dirty="0" smtClean="0"/>
          </a:p>
          <a:p>
            <a:pPr algn="just">
              <a:buFont typeface="Wingdings" pitchFamily="2" charset="2"/>
              <a:buChar char="q"/>
              <a:defRPr/>
            </a:pPr>
            <a:r>
              <a:rPr lang="en-US" sz="2800" dirty="0" smtClean="0"/>
              <a:t>BoG has decided that for PG courses EWS quota may be implemented from the AY 2020-21 onwards. State Governments may apply for increasing of PG seats under EWS Quota in the format prescribed by BoG.</a:t>
            </a:r>
          </a:p>
          <a:p>
            <a:pPr>
              <a:buFont typeface="Wingdings 2" panose="05020102010507070707" pitchFamily="18" charset="2"/>
              <a:buNone/>
              <a:defRPr/>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ctr">
              <a:defRPr/>
            </a:pPr>
            <a:r>
              <a:rPr lang="en-US" sz="4400" b="1" dirty="0" smtClean="0">
                <a:solidFill>
                  <a:schemeClr val="accent1">
                    <a:lumMod val="75000"/>
                  </a:schemeClr>
                </a:solidFill>
                <a:latin typeface="+mn-lt"/>
              </a:rPr>
              <a:t>Increasing availability of faculty.</a:t>
            </a:r>
            <a:endParaRPr lang="en-US" b="1" dirty="0">
              <a:solidFill>
                <a:schemeClr val="accent1">
                  <a:lumMod val="75000"/>
                </a:schemeClr>
              </a:solidFill>
              <a:latin typeface="+mn-lt"/>
            </a:endParaRPr>
          </a:p>
        </p:txBody>
      </p:sp>
      <p:sp>
        <p:nvSpPr>
          <p:cNvPr id="15363" name="Content Placeholder 2"/>
          <p:cNvSpPr>
            <a:spLocks noGrp="1"/>
          </p:cNvSpPr>
          <p:nvPr>
            <p:ph sz="quarter" idx="1"/>
          </p:nvPr>
        </p:nvSpPr>
        <p:spPr>
          <a:xfrm>
            <a:off x="457200" y="1600200"/>
            <a:ext cx="8229600" cy="4800600"/>
          </a:xfrm>
        </p:spPr>
        <p:txBody>
          <a:bodyPr/>
          <a:lstStyle/>
          <a:p>
            <a:pPr algn="just"/>
            <a:r>
              <a:rPr lang="en-US" altLang="en-US" sz="3600" smtClean="0"/>
              <a:t>Equated Designation.</a:t>
            </a:r>
          </a:p>
          <a:p>
            <a:pPr algn="just"/>
            <a:r>
              <a:rPr lang="en-US" altLang="en-US" sz="3600" smtClean="0"/>
              <a:t>Floating designation.</a:t>
            </a:r>
          </a:p>
          <a:p>
            <a:pPr algn="just"/>
            <a:r>
              <a:rPr lang="en-US" altLang="en-US" sz="3600" smtClean="0"/>
              <a:t>Engagement of regular faculty.</a:t>
            </a:r>
          </a:p>
          <a:p>
            <a:pPr algn="just"/>
            <a:r>
              <a:rPr lang="en-US" altLang="en-US" sz="3600" smtClean="0"/>
              <a:t>Engagement of retired faculty.</a:t>
            </a:r>
          </a:p>
          <a:p>
            <a:pPr algn="just"/>
            <a:r>
              <a:rPr lang="en-US" altLang="en-US" sz="3600" smtClean="0"/>
              <a:t>Attractive remuneration.</a:t>
            </a:r>
          </a:p>
          <a:p>
            <a:pPr algn="just"/>
            <a:r>
              <a:rPr lang="en-US" altLang="en-US" sz="3600" smtClean="0"/>
              <a:t>Promoting DNB courses.</a:t>
            </a:r>
          </a:p>
          <a:p>
            <a:pPr algn="just"/>
            <a:r>
              <a:rPr lang="en-US" altLang="en-US" sz="3600" smtClean="0"/>
              <a:t>Suitable HR policies. </a:t>
            </a:r>
          </a:p>
          <a:p>
            <a:pPr algn="just"/>
            <a:endParaRPr lang="en-US" altLang="en-US" sz="2400" smtClean="0"/>
          </a:p>
          <a:p>
            <a:pPr algn="just"/>
            <a:endParaRPr lang="en-US" altLang="en-US" sz="2400" smtClean="0"/>
          </a:p>
          <a:p>
            <a:pPr algn="just"/>
            <a:endParaRPr lang="en-US"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838200"/>
          </a:xfrm>
        </p:spPr>
        <p:txBody>
          <a:bodyPr/>
          <a:lstStyle/>
          <a:p>
            <a:pPr algn="ctr">
              <a:defRPr/>
            </a:pPr>
            <a:r>
              <a:rPr lang="en-US" sz="3200" b="1" dirty="0" smtClean="0">
                <a:solidFill>
                  <a:schemeClr val="accent1">
                    <a:lumMod val="75000"/>
                  </a:schemeClr>
                </a:solidFill>
                <a:latin typeface="+mn-lt"/>
              </a:rPr>
              <a:t>Conversion of PG diploma seats to Degree seats</a:t>
            </a:r>
            <a:endParaRPr lang="en-US" sz="4400" dirty="0"/>
          </a:p>
        </p:txBody>
      </p:sp>
      <p:sp>
        <p:nvSpPr>
          <p:cNvPr id="25603" name="Content Placeholder 2"/>
          <p:cNvSpPr>
            <a:spLocks noGrp="1"/>
          </p:cNvSpPr>
          <p:nvPr>
            <p:ph sz="quarter" idx="1"/>
          </p:nvPr>
        </p:nvSpPr>
        <p:spPr>
          <a:xfrm>
            <a:off x="533400" y="1524000"/>
            <a:ext cx="8305800" cy="4800600"/>
          </a:xfrm>
        </p:spPr>
        <p:txBody>
          <a:bodyPr/>
          <a:lstStyle/>
          <a:p>
            <a:pPr algn="just">
              <a:buFont typeface="Arial" pitchFamily="34" charset="0"/>
              <a:buChar char="•"/>
              <a:defRPr/>
            </a:pPr>
            <a:r>
              <a:rPr lang="en-US" sz="2700" dirty="0" smtClean="0"/>
              <a:t>Medical colleges can apply to the Ministry for conversion of </a:t>
            </a:r>
            <a:r>
              <a:rPr lang="en-US" sz="2700" b="1" dirty="0" smtClean="0">
                <a:solidFill>
                  <a:schemeClr val="accent1">
                    <a:lumMod val="75000"/>
                  </a:schemeClr>
                </a:solidFill>
              </a:rPr>
              <a:t>recognized PG Diploma seats </a:t>
            </a:r>
            <a:r>
              <a:rPr lang="en-US" sz="2700" dirty="0" smtClean="0"/>
              <a:t>into degree seats in light of BOG-MCI’s notification dated 12.07.2018. </a:t>
            </a:r>
          </a:p>
          <a:p>
            <a:pPr algn="just">
              <a:buFont typeface="Arial" pitchFamily="34" charset="0"/>
              <a:buChar char="•"/>
              <a:defRPr/>
            </a:pPr>
            <a:r>
              <a:rPr lang="en-US" sz="2700" dirty="0" smtClean="0"/>
              <a:t>Normally granted without inspection.</a:t>
            </a:r>
          </a:p>
          <a:p>
            <a:pPr algn="just">
              <a:buFont typeface="Arial" pitchFamily="34" charset="0"/>
              <a:buChar char="•"/>
              <a:defRPr/>
            </a:pPr>
            <a:r>
              <a:rPr lang="en-US" sz="2700" dirty="0" smtClean="0"/>
              <a:t>Undertaking to be given to stop admission in Diploma courses.</a:t>
            </a:r>
          </a:p>
          <a:p>
            <a:pPr algn="just">
              <a:buFont typeface="Arial" pitchFamily="34" charset="0"/>
              <a:buChar char="•"/>
              <a:defRPr/>
            </a:pPr>
            <a:r>
              <a:rPr lang="en-US" sz="2700" dirty="0" smtClean="0"/>
              <a:t>2148 Diploma Seats were converted in 115 Colleges in 2019-20.</a:t>
            </a:r>
          </a:p>
          <a:p>
            <a:pPr algn="just">
              <a:buFont typeface="Arial" pitchFamily="34" charset="0"/>
              <a:buChar char="•"/>
              <a:defRPr/>
            </a:pPr>
            <a:r>
              <a:rPr lang="en-US" sz="2700" dirty="0" smtClean="0"/>
              <a:t>Last date for permission is 28.02.2020.</a:t>
            </a:r>
          </a:p>
          <a:p>
            <a:pPr algn="just">
              <a:buFont typeface="Arial" pitchFamily="34" charset="0"/>
              <a:buChar char="•"/>
              <a:defRPr/>
            </a:pPr>
            <a:r>
              <a:rPr lang="en-US" sz="2700" dirty="0" smtClean="0"/>
              <a:t>State may submit applications by 31.10.2019 to allow BoG to decide in time and avoid re-notification of Diploma courses.</a:t>
            </a:r>
          </a:p>
          <a:p>
            <a:pPr>
              <a:defRPr/>
            </a:pP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2125</TotalTime>
  <Words>999</Words>
  <Application>Microsoft Office PowerPoint</Application>
  <PresentationFormat>On-screen Show (4:3)</PresentationFormat>
  <Paragraphs>98</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Franklin Gothic Book</vt:lpstr>
      <vt:lpstr>Perpetua</vt:lpstr>
      <vt:lpstr>Wingdings 2</vt:lpstr>
      <vt:lpstr>Calibri</vt:lpstr>
      <vt:lpstr>Wingdings</vt:lpstr>
      <vt:lpstr>Bookman Old Style</vt:lpstr>
      <vt:lpstr>Times New Roman</vt:lpstr>
      <vt:lpstr>Equity</vt:lpstr>
      <vt:lpstr>Review Meeting with States/UTs </vt:lpstr>
      <vt:lpstr>PowerPoint Presentation</vt:lpstr>
      <vt:lpstr>Availability of Medical Education (UG seats per Lakh population)</vt:lpstr>
      <vt:lpstr>Availability of Medical Education (PG seats per Lakh population)</vt:lpstr>
      <vt:lpstr>  National Medical Commission (NMC) Act, 2019</vt:lpstr>
      <vt:lpstr>CSS  For New Medical Colleges – Phase-III</vt:lpstr>
      <vt:lpstr>EWS Quota in Medical Courses</vt:lpstr>
      <vt:lpstr>Increasing availability of faculty.</vt:lpstr>
      <vt:lpstr>Conversion of PG diploma seats to Degree seats</vt:lpstr>
      <vt:lpstr>Expansion of CPS courses</vt:lpstr>
      <vt:lpstr>Expansion of DNB courses</vt:lpstr>
      <vt:lpstr>Problem of Quacks </vt:lpstr>
      <vt:lpstr>NURSING </vt:lpstr>
      <vt:lpstr>ALLIED HEALTH SERVICES </vt:lpstr>
      <vt:lpstr>ALLIED AND HEALTHCARE PROFESSIONS BILL, 2018</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HCL</dc:creator>
  <cp:lastModifiedBy>Dell</cp:lastModifiedBy>
  <cp:revision>252</cp:revision>
  <dcterms:created xsi:type="dcterms:W3CDTF">2006-08-16T00:00:00Z</dcterms:created>
  <dcterms:modified xsi:type="dcterms:W3CDTF">2019-09-26T07:29:42Z</dcterms:modified>
</cp:coreProperties>
</file>