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56" r:id="rId2"/>
    <p:sldId id="1042" r:id="rId3"/>
    <p:sldId id="672" r:id="rId4"/>
    <p:sldId id="742" r:id="rId5"/>
    <p:sldId id="1011" r:id="rId6"/>
    <p:sldId id="268" r:id="rId7"/>
    <p:sldId id="743" r:id="rId8"/>
    <p:sldId id="1037" r:id="rId9"/>
    <p:sldId id="258" r:id="rId10"/>
    <p:sldId id="1000" r:id="rId11"/>
    <p:sldId id="262" r:id="rId12"/>
    <p:sldId id="1018" r:id="rId13"/>
    <p:sldId id="1038" r:id="rId14"/>
    <p:sldId id="1001" r:id="rId15"/>
    <p:sldId id="1004" r:id="rId16"/>
    <p:sldId id="1043" r:id="rId17"/>
    <p:sldId id="1005" r:id="rId18"/>
    <p:sldId id="1039" r:id="rId19"/>
    <p:sldId id="991" r:id="rId20"/>
    <p:sldId id="1027" r:id="rId21"/>
    <p:sldId id="992" r:id="rId22"/>
    <p:sldId id="1008" r:id="rId23"/>
    <p:sldId id="1009" r:id="rId24"/>
    <p:sldId id="1040" r:id="rId25"/>
    <p:sldId id="1032" r:id="rId26"/>
    <p:sldId id="1044" r:id="rId27"/>
    <p:sldId id="1034" r:id="rId28"/>
    <p:sldId id="1035" r:id="rId29"/>
    <p:sldId id="1036" r:id="rId30"/>
    <p:sldId id="1041" r:id="rId31"/>
    <p:sldId id="712" r:id="rId32"/>
    <p:sldId id="1012" r:id="rId33"/>
    <p:sldId id="983" r:id="rId34"/>
    <p:sldId id="984" r:id="rId35"/>
    <p:sldId id="1013" r:id="rId36"/>
    <p:sldId id="1014" r:id="rId37"/>
    <p:sldId id="1015" r:id="rId38"/>
    <p:sldId id="1016" r:id="rId39"/>
    <p:sldId id="1019" r:id="rId40"/>
    <p:sldId id="1022" r:id="rId41"/>
    <p:sldId id="1023" r:id="rId42"/>
    <p:sldId id="1025" r:id="rId43"/>
    <p:sldId id="1028" r:id="rId44"/>
    <p:sldId id="1030" r:id="rId45"/>
  </p:sldIdLst>
  <p:sldSz cx="13004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9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4" clrIdx="0"/>
  <p:cmAuthor id="1" name="Dr Neeraj Dhingra" initials="DN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E69"/>
    <a:srgbClr val="DD0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0"/>
    <p:restoredTop sz="86626"/>
  </p:normalViewPr>
  <p:slideViewPr>
    <p:cSldViewPr snapToGrid="0" snapToObjects="1">
      <p:cViewPr varScale="1">
        <p:scale>
          <a:sx n="69" d="100"/>
          <a:sy n="69" d="100"/>
        </p:scale>
        <p:origin x="930" y="72"/>
      </p:cViewPr>
      <p:guideLst>
        <p:guide orient="horz" pos="2160"/>
        <p:guide pos="4369"/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%20KB\Desktop\Comprative%20till%20Aug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6-5-2008\desktop\Chikungunya\Chikungunya%20Brief\Graph\06-07-08%20country-wise%20graph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6-5-2008\desktop\Dengue\DENGUE%20BRIEF\Graphs\Graph%20199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%20Sachin\Desktop\pie%20Aug%20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6-5-2008\desktop\Dengue\DENGUE%20BRIEF\Graphs\Month%20wise%20trend%20of%20Dengue\2003-2008%20Month%20wise%20dat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3527486514399E-2"/>
          <c:y val="5.3610204005822032E-2"/>
          <c:w val="0.94708012606824654"/>
          <c:h val="0.921371700791460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514-4B63-AFC7-32EEB2DA86E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514-4B63-AFC7-32EEB2DA86E1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514-4B63-AFC7-32EEB2DA8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PowerPoint]Sheet2'!$S$2:$S$14</c:f>
              <c:strCache>
                <c:ptCount val="13"/>
                <c:pt idx="0">
                  <c:v>Chhattisgarh</c:v>
                </c:pt>
                <c:pt idx="1">
                  <c:v>Orissa</c:v>
                </c:pt>
                <c:pt idx="2">
                  <c:v>Uttar Pradesh</c:v>
                </c:pt>
                <c:pt idx="3">
                  <c:v>Jharkhand</c:v>
                </c:pt>
                <c:pt idx="4">
                  <c:v>West Bengal</c:v>
                </c:pt>
                <c:pt idx="5">
                  <c:v>Gujarat</c:v>
                </c:pt>
                <c:pt idx="6">
                  <c:v>Madhya Pradesh</c:v>
                </c:pt>
                <c:pt idx="7">
                  <c:v>Tripura</c:v>
                </c:pt>
                <c:pt idx="8">
                  <c:v>Maharashtra</c:v>
                </c:pt>
                <c:pt idx="9">
                  <c:v>Meghalaya </c:v>
                </c:pt>
                <c:pt idx="10">
                  <c:v>Andhra Pradesh</c:v>
                </c:pt>
                <c:pt idx="11">
                  <c:v>Karnataka</c:v>
                </c:pt>
                <c:pt idx="12">
                  <c:v>Mizoram</c:v>
                </c:pt>
              </c:strCache>
            </c:strRef>
          </c:cat>
          <c:val>
            <c:numRef>
              <c:f>'[Chart in Microsoft PowerPoint]Sheet2'!$U$2:$U$14</c:f>
              <c:numCache>
                <c:formatCode>0_)</c:formatCode>
                <c:ptCount val="13"/>
                <c:pt idx="0">
                  <c:v>20.432326196763743</c:v>
                </c:pt>
                <c:pt idx="1">
                  <c:v>17.561364521281227</c:v>
                </c:pt>
                <c:pt idx="2">
                  <c:v>17.330924752144828</c:v>
                </c:pt>
                <c:pt idx="3">
                  <c:v>14.249653678163051</c:v>
                </c:pt>
                <c:pt idx="4">
                  <c:v>6.9878873440889508</c:v>
                </c:pt>
                <c:pt idx="5">
                  <c:v>5.648952823416912</c:v>
                </c:pt>
                <c:pt idx="6">
                  <c:v>5.6447148506511837</c:v>
                </c:pt>
                <c:pt idx="7">
                  <c:v>3.4642778626843871</c:v>
                </c:pt>
                <c:pt idx="8">
                  <c:v>2.841030992824582</c:v>
                </c:pt>
                <c:pt idx="9">
                  <c:v>1.6935998665038581</c:v>
                </c:pt>
                <c:pt idx="10">
                  <c:v>1.5982454792749887</c:v>
                </c:pt>
                <c:pt idx="11">
                  <c:v>1.4091259446043978</c:v>
                </c:pt>
                <c:pt idx="12">
                  <c:v>1.1378956875978365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14-4B63-AFC7-32EEB2DA86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altLang="en-US" sz="2400" b="1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pPr>
            <a:r>
              <a:rPr lang="en-US" altLang="en-US" sz="2400" b="1" kern="120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State wise Dengue cases (till 31st August 2018 &amp; 2019)</a:t>
            </a:r>
          </a:p>
        </c:rich>
      </c:tx>
      <c:layout>
        <c:manualLayout>
          <c:xMode val="edge"/>
          <c:yMode val="edge"/>
          <c:x val="0.13557654351587453"/>
          <c:y val="8.8112880280676346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'31 Aug'!$C$4</c:f>
              <c:strCache>
                <c:ptCount val="1"/>
                <c:pt idx="0">
                  <c:v>2018
</c:v>
                </c:pt>
              </c:strCache>
            </c:strRef>
          </c:tx>
          <c:invertIfNegative val="0"/>
          <c:cat>
            <c:strRef>
              <c:f>'31 Aug'!$B$5:$B$24</c:f>
              <c:strCache>
                <c:ptCount val="20"/>
                <c:pt idx="0">
                  <c:v>Assam</c:v>
                </c:pt>
                <c:pt idx="1">
                  <c:v>Bihar</c:v>
                </c:pt>
                <c:pt idx="2">
                  <c:v>Karnataka</c:v>
                </c:pt>
                <c:pt idx="3">
                  <c:v>Telangana</c:v>
                </c:pt>
                <c:pt idx="4">
                  <c:v>Uttar Pradesh </c:v>
                </c:pt>
                <c:pt idx="5">
                  <c:v>Uttrakhand</c:v>
                </c:pt>
                <c:pt idx="6">
                  <c:v>Delhi</c:v>
                </c:pt>
                <c:pt idx="7">
                  <c:v>Puducherry</c:v>
                </c:pt>
                <c:pt idx="8">
                  <c:v>Andhra Pd. </c:v>
                </c:pt>
                <c:pt idx="9">
                  <c:v>Chhattisgarh</c:v>
                </c:pt>
                <c:pt idx="10">
                  <c:v>Goa</c:v>
                </c:pt>
                <c:pt idx="11">
                  <c:v>Gujarat</c:v>
                </c:pt>
                <c:pt idx="12">
                  <c:v>Himachal Pd.</c:v>
                </c:pt>
                <c:pt idx="13">
                  <c:v>Kerala </c:v>
                </c:pt>
                <c:pt idx="14">
                  <c:v>Madhya Pd. </c:v>
                </c:pt>
                <c:pt idx="15">
                  <c:v>Maharashtra</c:v>
                </c:pt>
                <c:pt idx="16">
                  <c:v>Odisha</c:v>
                </c:pt>
                <c:pt idx="17">
                  <c:v>Punjab </c:v>
                </c:pt>
                <c:pt idx="18">
                  <c:v>Rajasthan  </c:v>
                </c:pt>
                <c:pt idx="19">
                  <c:v>Tamil Nadu </c:v>
                </c:pt>
              </c:strCache>
            </c:strRef>
          </c:cat>
          <c:val>
            <c:numRef>
              <c:f>'31 Aug'!$C$5:$C$24</c:f>
              <c:numCache>
                <c:formatCode>General</c:formatCode>
                <c:ptCount val="20"/>
                <c:pt idx="0">
                  <c:v>57</c:v>
                </c:pt>
                <c:pt idx="1">
                  <c:v>53</c:v>
                </c:pt>
                <c:pt idx="2">
                  <c:v>2389</c:v>
                </c:pt>
                <c:pt idx="3">
                  <c:v>1199</c:v>
                </c:pt>
                <c:pt idx="4">
                  <c:v>310</c:v>
                </c:pt>
                <c:pt idx="5">
                  <c:v>16</c:v>
                </c:pt>
                <c:pt idx="6">
                  <c:v>267</c:v>
                </c:pt>
                <c:pt idx="7">
                  <c:v>129</c:v>
                </c:pt>
                <c:pt idx="8">
                  <c:v>2738</c:v>
                </c:pt>
                <c:pt idx="9">
                  <c:v>775</c:v>
                </c:pt>
                <c:pt idx="10">
                  <c:v>236</c:v>
                </c:pt>
                <c:pt idx="11">
                  <c:v>1359</c:v>
                </c:pt>
                <c:pt idx="12">
                  <c:v>1822</c:v>
                </c:pt>
                <c:pt idx="13">
                  <c:v>3371</c:v>
                </c:pt>
                <c:pt idx="14">
                  <c:v>457</c:v>
                </c:pt>
                <c:pt idx="15">
                  <c:v>3867</c:v>
                </c:pt>
                <c:pt idx="16">
                  <c:v>2431</c:v>
                </c:pt>
                <c:pt idx="17">
                  <c:v>356</c:v>
                </c:pt>
                <c:pt idx="18">
                  <c:v>2380</c:v>
                </c:pt>
                <c:pt idx="19">
                  <c:v>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6-4127-BBED-C170F7DC6219}"/>
            </c:ext>
          </c:extLst>
        </c:ser>
        <c:ser>
          <c:idx val="1"/>
          <c:order val="1"/>
          <c:tx>
            <c:strRef>
              <c:f>'31 Aug'!$D$4</c:f>
              <c:strCache>
                <c:ptCount val="1"/>
                <c:pt idx="0">
                  <c:v>2019
</c:v>
                </c:pt>
              </c:strCache>
            </c:strRef>
          </c:tx>
          <c:invertIfNegative val="0"/>
          <c:cat>
            <c:strRef>
              <c:f>'31 Aug'!$B$5:$B$24</c:f>
              <c:strCache>
                <c:ptCount val="20"/>
                <c:pt idx="0">
                  <c:v>Assam</c:v>
                </c:pt>
                <c:pt idx="1">
                  <c:v>Bihar</c:v>
                </c:pt>
                <c:pt idx="2">
                  <c:v>Karnataka</c:v>
                </c:pt>
                <c:pt idx="3">
                  <c:v>Telangana</c:v>
                </c:pt>
                <c:pt idx="4">
                  <c:v>Uttar Pradesh </c:v>
                </c:pt>
                <c:pt idx="5">
                  <c:v>Uttrakhand</c:v>
                </c:pt>
                <c:pt idx="6">
                  <c:v>Delhi</c:v>
                </c:pt>
                <c:pt idx="7">
                  <c:v>Puducherry</c:v>
                </c:pt>
                <c:pt idx="8">
                  <c:v>Andhra Pd. </c:v>
                </c:pt>
                <c:pt idx="9">
                  <c:v>Chhattisgarh</c:v>
                </c:pt>
                <c:pt idx="10">
                  <c:v>Goa</c:v>
                </c:pt>
                <c:pt idx="11">
                  <c:v>Gujarat</c:v>
                </c:pt>
                <c:pt idx="12">
                  <c:v>Himachal Pd.</c:v>
                </c:pt>
                <c:pt idx="13">
                  <c:v>Kerala </c:v>
                </c:pt>
                <c:pt idx="14">
                  <c:v>Madhya Pd. </c:v>
                </c:pt>
                <c:pt idx="15">
                  <c:v>Maharashtra</c:v>
                </c:pt>
                <c:pt idx="16">
                  <c:v>Odisha</c:v>
                </c:pt>
                <c:pt idx="17">
                  <c:v>Punjab </c:v>
                </c:pt>
                <c:pt idx="18">
                  <c:v>Rajasthan  </c:v>
                </c:pt>
                <c:pt idx="19">
                  <c:v>Tamil Nadu </c:v>
                </c:pt>
              </c:strCache>
            </c:strRef>
          </c:cat>
          <c:val>
            <c:numRef>
              <c:f>'31 Aug'!$D$5:$D$24</c:f>
              <c:numCache>
                <c:formatCode>General</c:formatCode>
                <c:ptCount val="20"/>
                <c:pt idx="0">
                  <c:v>85</c:v>
                </c:pt>
                <c:pt idx="1">
                  <c:v>157</c:v>
                </c:pt>
                <c:pt idx="2">
                  <c:v>9579</c:v>
                </c:pt>
                <c:pt idx="3">
                  <c:v>2460</c:v>
                </c:pt>
                <c:pt idx="4">
                  <c:v>373</c:v>
                </c:pt>
                <c:pt idx="5">
                  <c:v>955</c:v>
                </c:pt>
                <c:pt idx="6">
                  <c:v>358</c:v>
                </c:pt>
                <c:pt idx="7">
                  <c:v>411</c:v>
                </c:pt>
                <c:pt idx="8">
                  <c:v>1252</c:v>
                </c:pt>
                <c:pt idx="9">
                  <c:v>202</c:v>
                </c:pt>
                <c:pt idx="10">
                  <c:v>230</c:v>
                </c:pt>
                <c:pt idx="11">
                  <c:v>1202</c:v>
                </c:pt>
                <c:pt idx="12">
                  <c:v>78</c:v>
                </c:pt>
                <c:pt idx="13">
                  <c:v>2369</c:v>
                </c:pt>
                <c:pt idx="14">
                  <c:v>198</c:v>
                </c:pt>
                <c:pt idx="15">
                  <c:v>2888</c:v>
                </c:pt>
                <c:pt idx="16">
                  <c:v>562</c:v>
                </c:pt>
                <c:pt idx="17">
                  <c:v>257</c:v>
                </c:pt>
                <c:pt idx="18">
                  <c:v>735</c:v>
                </c:pt>
                <c:pt idx="19">
                  <c:v>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6-4127-BBED-C170F7DC6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29440"/>
        <c:axId val="150030976"/>
      </c:barChart>
      <c:catAx>
        <c:axId val="15002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030976"/>
        <c:crosses val="autoZero"/>
        <c:auto val="1"/>
        <c:lblAlgn val="ctr"/>
        <c:lblOffset val="100"/>
        <c:noMultiLvlLbl val="0"/>
      </c:catAx>
      <c:valAx>
        <c:axId val="150030976"/>
        <c:scaling>
          <c:orientation val="minMax"/>
          <c:max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Dengue Cases</a:t>
                </a:r>
              </a:p>
            </c:rich>
          </c:tx>
          <c:layout>
            <c:manualLayout>
              <c:xMode val="edge"/>
              <c:yMode val="edge"/>
              <c:x val="8.7878792771427256E-3"/>
              <c:y val="0.440034824725300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029440"/>
        <c:crosses val="autoZero"/>
        <c:crossBetween val="between"/>
        <c:majorUnit val="1000"/>
        <c:minorUnit val="400"/>
      </c:valAx>
    </c:plotArea>
    <c:legend>
      <c:legendPos val="b"/>
      <c:layout>
        <c:manualLayout>
          <c:xMode val="edge"/>
          <c:yMode val="edge"/>
          <c:x val="0.39860344221923288"/>
          <c:y val="0.17383395041864713"/>
          <c:w val="0.13567067087962037"/>
          <c:h val="6.1248844157446428E-2"/>
        </c:manualLayout>
      </c:layout>
      <c:overlay val="0"/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6180659096221"/>
          <c:y val="0.11162704975357712"/>
          <c:w val="0.8553819561697219"/>
          <c:h val="0.75776137700655988"/>
        </c:manualLayout>
      </c:layout>
      <c:bar3DChart>
        <c:barDir val="col"/>
        <c:grouping val="clustered"/>
        <c:varyColors val="0"/>
        <c:ser>
          <c:idx val="4"/>
          <c:order val="0"/>
          <c:tx>
            <c:strRef>
              <c:f>Sheet1!$C$45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Sheet1!$B$46:$B$55</c:f>
              <c:strCache>
                <c:ptCount val="10"/>
                <c:pt idx="0">
                  <c:v>2010</c:v>
                </c:pt>
                <c:pt idx="1">
                  <c:v>2011
 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Sheet1!$C$46:$C$55</c:f>
              <c:numCache>
                <c:formatCode>General</c:formatCode>
                <c:ptCount val="10"/>
                <c:pt idx="0">
                  <c:v>48176</c:v>
                </c:pt>
                <c:pt idx="1">
                  <c:v>20402</c:v>
                </c:pt>
                <c:pt idx="2">
                  <c:v>15977</c:v>
                </c:pt>
                <c:pt idx="3">
                  <c:v>18840</c:v>
                </c:pt>
                <c:pt idx="4">
                  <c:v>16049</c:v>
                </c:pt>
                <c:pt idx="5">
                  <c:v>27553</c:v>
                </c:pt>
                <c:pt idx="6">
                  <c:v>64057</c:v>
                </c:pt>
                <c:pt idx="7">
                  <c:v>67769</c:v>
                </c:pt>
                <c:pt idx="8">
                  <c:v>57813</c:v>
                </c:pt>
                <c:pt idx="9">
                  <c:v>34476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0-4960-A6A2-FD96C8D1F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gapDepth val="252"/>
        <c:shape val="cylinder"/>
        <c:axId val="166177024"/>
        <c:axId val="166182912"/>
        <c:axId val="0"/>
      </c:bar3DChart>
      <c:catAx>
        <c:axId val="1661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82912"/>
        <c:crosses val="autoZero"/>
        <c:auto val="1"/>
        <c:lblAlgn val="ctr"/>
        <c:lblOffset val="100"/>
        <c:noMultiLvlLbl val="0"/>
      </c:catAx>
      <c:valAx>
        <c:axId val="166182912"/>
        <c:scaling>
          <c:orientation val="minMax"/>
          <c:max val="7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No. of Cases</a:t>
                </a:r>
              </a:p>
            </c:rich>
          </c:tx>
          <c:layout>
            <c:manualLayout>
              <c:xMode val="edge"/>
              <c:yMode val="edge"/>
              <c:x val="2.1818142742392615E-2"/>
              <c:y val="0.4474539036852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77024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000-41F2-BC26-44A24090CE0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000-41F2-BC26-44A24090CE0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000-41F2-BC26-44A24090C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PowerPoint]Sheet2'!$P$2:$P$14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Gujarat</c:v>
                </c:pt>
                <c:pt idx="5">
                  <c:v>Uttar Pradesh</c:v>
                </c:pt>
                <c:pt idx="6">
                  <c:v>West Bengal</c:v>
                </c:pt>
                <c:pt idx="7">
                  <c:v>Maharashtra</c:v>
                </c:pt>
                <c:pt idx="8">
                  <c:v>Andhra Pradesh</c:v>
                </c:pt>
                <c:pt idx="9">
                  <c:v>Meghalaya </c:v>
                </c:pt>
                <c:pt idx="10">
                  <c:v>Rajasthan</c:v>
                </c:pt>
                <c:pt idx="11">
                  <c:v>Karnataka</c:v>
                </c:pt>
                <c:pt idx="12">
                  <c:v>Tripura</c:v>
                </c:pt>
              </c:strCache>
            </c:strRef>
          </c:cat>
          <c:val>
            <c:numRef>
              <c:f>'[Chart in Microsoft PowerPoint]Sheet2'!$R$2:$R$14</c:f>
              <c:numCache>
                <c:formatCode>0_)</c:formatCode>
                <c:ptCount val="13"/>
                <c:pt idx="0">
                  <c:v>43.01923659590782</c:v>
                </c:pt>
                <c:pt idx="1">
                  <c:v>17.40346147424918</c:v>
                </c:pt>
                <c:pt idx="2">
                  <c:v>11.638913450776936</c:v>
                </c:pt>
                <c:pt idx="3">
                  <c:v>5.8793121572070763</c:v>
                </c:pt>
                <c:pt idx="4">
                  <c:v>4.772110336810468</c:v>
                </c:pt>
                <c:pt idx="5">
                  <c:v>4.0000494672990285</c:v>
                </c:pt>
                <c:pt idx="6">
                  <c:v>3.8664877599351981</c:v>
                </c:pt>
                <c:pt idx="7">
                  <c:v>2.190164664271625</c:v>
                </c:pt>
                <c:pt idx="8">
                  <c:v>2.0988974975730104</c:v>
                </c:pt>
                <c:pt idx="9">
                  <c:v>2.0348373453374009</c:v>
                </c:pt>
                <c:pt idx="10">
                  <c:v>1.3117491018593519</c:v>
                </c:pt>
                <c:pt idx="11">
                  <c:v>0.91279533523370282</c:v>
                </c:pt>
                <c:pt idx="12">
                  <c:v>0.87198481353920076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00-41F2-BC26-44A24090C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36247040205562E-3"/>
          <c:y val="7.814408415441032E-2"/>
          <c:w val="0.94448025651154843"/>
          <c:h val="0.914041507430149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AF1-4203-8325-B6A6972FE4D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BAF1-4203-8325-B6A6972FE4D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F1-4203-8325-B6A6972FE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PowerPoint]Sheet2'!$M$2:$M$14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Gujarat</c:v>
                </c:pt>
                <c:pt idx="5">
                  <c:v>Uttar Pradesh</c:v>
                </c:pt>
                <c:pt idx="6">
                  <c:v>West Bengal</c:v>
                </c:pt>
                <c:pt idx="7">
                  <c:v>Meghalaya </c:v>
                </c:pt>
                <c:pt idx="8">
                  <c:v>Maharashtra</c:v>
                </c:pt>
                <c:pt idx="9">
                  <c:v>Andhra Pradesh</c:v>
                </c:pt>
                <c:pt idx="10">
                  <c:v>Rajasthan</c:v>
                </c:pt>
                <c:pt idx="11">
                  <c:v>Karnataka</c:v>
                </c:pt>
                <c:pt idx="12">
                  <c:v>Tripura</c:v>
                </c:pt>
              </c:strCache>
            </c:strRef>
          </c:cat>
          <c:val>
            <c:numRef>
              <c:f>'[Chart in Microsoft PowerPoint]Sheet2'!$O$2:$O$14</c:f>
              <c:numCache>
                <c:formatCode>0_)</c:formatCode>
                <c:ptCount val="13"/>
                <c:pt idx="0">
                  <c:v>42.715453087640775</c:v>
                </c:pt>
                <c:pt idx="1">
                  <c:v>14.232626919272917</c:v>
                </c:pt>
                <c:pt idx="2">
                  <c:v>13.579089887748358</c:v>
                </c:pt>
                <c:pt idx="3">
                  <c:v>6.6358110638461305</c:v>
                </c:pt>
                <c:pt idx="4">
                  <c:v>4.3002275760747448</c:v>
                </c:pt>
                <c:pt idx="5">
                  <c:v>3.9081629713561425</c:v>
                </c:pt>
                <c:pt idx="6">
                  <c:v>3.3834896918600741</c:v>
                </c:pt>
                <c:pt idx="7">
                  <c:v>3.3749435860996138</c:v>
                </c:pt>
                <c:pt idx="8">
                  <c:v>2.3029354432932241</c:v>
                </c:pt>
                <c:pt idx="9">
                  <c:v>2.2674066890081717</c:v>
                </c:pt>
                <c:pt idx="10">
                  <c:v>1.2234374549889091</c:v>
                </c:pt>
                <c:pt idx="11">
                  <c:v>1.0637501080266181</c:v>
                </c:pt>
                <c:pt idx="12">
                  <c:v>1.012665520784322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1-4203-8325-B6A6972FE4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227868428540863"/>
          <c:h val="0.917048469345342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F2C-481C-9BA4-A798939EFC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F2C-481C-9BA4-A798939EFC7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F2C-481C-9BA4-A798939EF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inEnd"/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PowerPoint]Sheet2'!$J$2:$J$14</c:f>
              <c:strCache>
                <c:ptCount val="13"/>
                <c:pt idx="0">
                  <c:v>Orissa</c:v>
                </c:pt>
                <c:pt idx="1">
                  <c:v>Chhattisgarh</c:v>
                </c:pt>
                <c:pt idx="2">
                  <c:v>Jharkhand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Meghalaya </c:v>
                </c:pt>
                <c:pt idx="6">
                  <c:v>Uttar Pradesh</c:v>
                </c:pt>
                <c:pt idx="7">
                  <c:v>Gujarat</c:v>
                </c:pt>
                <c:pt idx="8">
                  <c:v>Tripura</c:v>
                </c:pt>
                <c:pt idx="9">
                  <c:v>Mizoram</c:v>
                </c:pt>
                <c:pt idx="10">
                  <c:v>Andhra Pradesh</c:v>
                </c:pt>
                <c:pt idx="11">
                  <c:v>West Bengal</c:v>
                </c:pt>
                <c:pt idx="12">
                  <c:v>Assam</c:v>
                </c:pt>
              </c:strCache>
            </c:strRef>
          </c:cat>
          <c:val>
            <c:numRef>
              <c:f>'[Chart in Microsoft PowerPoint]Sheet2'!$L$2:$L$14</c:f>
              <c:numCache>
                <c:formatCode>0_)</c:formatCode>
                <c:ptCount val="13"/>
                <c:pt idx="0">
                  <c:v>39.620096916643156</c:v>
                </c:pt>
                <c:pt idx="1">
                  <c:v>13.140431182018448</c:v>
                </c:pt>
                <c:pt idx="2">
                  <c:v>9.5048326813876702</c:v>
                </c:pt>
                <c:pt idx="3">
                  <c:v>9.1236417294804859</c:v>
                </c:pt>
                <c:pt idx="4">
                  <c:v>5.1336072926010186</c:v>
                </c:pt>
                <c:pt idx="5">
                  <c:v>4.4080475459302004</c:v>
                </c:pt>
                <c:pt idx="6">
                  <c:v>3.8787517107338387</c:v>
                </c:pt>
                <c:pt idx="7">
                  <c:v>3.7698270537648839</c:v>
                </c:pt>
                <c:pt idx="8">
                  <c:v>2.9498538450585277</c:v>
                </c:pt>
                <c:pt idx="9">
                  <c:v>2.5932412295698222</c:v>
                </c:pt>
                <c:pt idx="10">
                  <c:v>2.2711833970163204</c:v>
                </c:pt>
                <c:pt idx="11">
                  <c:v>2.1955437934258821</c:v>
                </c:pt>
                <c:pt idx="12">
                  <c:v>1.4109416223697318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2C-481C-9BA4-A798939EFC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August!$B$5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0000">
                <a:alpha val="47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August!$A$6:$A$9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August!$B$6:$B$9</c:f>
              <c:numCache>
                <c:formatCode>General</c:formatCode>
                <c:ptCount val="4"/>
                <c:pt idx="0">
                  <c:v>33122</c:v>
                </c:pt>
                <c:pt idx="1">
                  <c:v>47921</c:v>
                </c:pt>
                <c:pt idx="2">
                  <c:v>26822</c:v>
                </c:pt>
                <c:pt idx="3">
                  <c:v>26594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D38-8EC6-0B8F42E98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66816"/>
        <c:axId val="59668352"/>
      </c:barChart>
      <c:catAx>
        <c:axId val="596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/>
            </a:pPr>
            <a:endParaRPr lang="en-US"/>
          </a:p>
        </c:txPr>
        <c:crossAx val="59668352"/>
        <c:crosses val="autoZero"/>
        <c:auto val="1"/>
        <c:lblAlgn val="ctr"/>
        <c:lblOffset val="100"/>
        <c:noMultiLvlLbl val="0"/>
      </c:catAx>
      <c:valAx>
        <c:axId val="5966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IN" sz="1800"/>
            </a:pPr>
            <a:endParaRPr lang="en-US"/>
          </a:p>
        </c:txPr>
        <c:crossAx val="596668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1192-42F7-8525-A3AF33B5FB2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192-42F7-8525-A3AF33B5FB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192-42F7-8525-A3AF33B5FB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192-42F7-8525-A3AF33B5FB22}"/>
              </c:ext>
            </c:extLst>
          </c:dPt>
          <c:dLbls>
            <c:dLbl>
              <c:idx val="0"/>
              <c:layout>
                <c:manualLayout>
                  <c:x val="4.7764708360188569E-2"/>
                  <c:y val="-7.51079183492159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92-42F7-8525-A3AF33B5FB22}"/>
                </c:ext>
              </c:extLst>
            </c:dLbl>
            <c:dLbl>
              <c:idx val="1"/>
              <c:layout>
                <c:manualLayout>
                  <c:x val="4.9129414313337033E-2"/>
                  <c:y val="-3.96402902398640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92-42F7-8525-A3AF33B5FB22}"/>
                </c:ext>
              </c:extLst>
            </c:dLbl>
            <c:dLbl>
              <c:idx val="2"/>
              <c:layout>
                <c:manualLayout>
                  <c:x val="2.0470589297223715E-2"/>
                  <c:y val="2.9208634913584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92-42F7-8525-A3AF33B5FB22}"/>
                </c:ext>
              </c:extLst>
            </c:dLbl>
            <c:dLbl>
              <c:idx val="3"/>
              <c:layout>
                <c:manualLayout>
                  <c:x val="1.5011765484630729E-2"/>
                  <c:y val="6.25899319576803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192-42F7-8525-A3AF33B5FB22}"/>
                </c:ext>
              </c:extLst>
            </c:dLbl>
            <c:dLbl>
              <c:idx val="4"/>
              <c:layout>
                <c:manualLayout>
                  <c:x val="-1.5011765484630729E-2"/>
                  <c:y val="2.7122303848328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92-42F7-8525-A3AF33B5FB22}"/>
                </c:ext>
              </c:extLst>
            </c:dLbl>
            <c:dLbl>
              <c:idx val="5"/>
              <c:layout>
                <c:manualLayout>
                  <c:x val="-3.7897409547087355E-2"/>
                  <c:y val="6.57102914490985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92-42F7-8525-A3AF33B5FB22}"/>
                </c:ext>
              </c:extLst>
            </c:dLbl>
            <c:dLbl>
              <c:idx val="6"/>
              <c:layout>
                <c:manualLayout>
                  <c:x val="-2.5929413109816706E-2"/>
                  <c:y val="4.3812952370375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92-42F7-8525-A3AF33B5FB22}"/>
                </c:ext>
              </c:extLst>
            </c:dLbl>
            <c:dLbl>
              <c:idx val="7"/>
              <c:layout>
                <c:manualLayout>
                  <c:x val="-4.0941178594447271E-2"/>
                  <c:y val="4.5899283435632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92-42F7-8525-A3AF33B5FB22}"/>
                </c:ext>
              </c:extLst>
            </c:dLbl>
            <c:dLbl>
              <c:idx val="8"/>
              <c:layout>
                <c:manualLayout>
                  <c:x val="-4.7764708360188694E-2"/>
                  <c:y val="2.29496417178160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92-42F7-8525-A3AF33B5FB22}"/>
                </c:ext>
              </c:extLst>
            </c:dLbl>
            <c:dLbl>
              <c:idx val="9"/>
              <c:layout>
                <c:manualLayout>
                  <c:x val="-3.5482354781854492E-2"/>
                  <c:y val="1.66906485220479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192-42F7-8525-A3AF33B5FB22}"/>
                </c:ext>
              </c:extLst>
            </c:dLbl>
            <c:dLbl>
              <c:idx val="10"/>
              <c:layout>
                <c:manualLayout>
                  <c:x val="-4.5035296453892336E-2"/>
                  <c:y val="8.34532426102402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192-42F7-8525-A3AF33B5FB22}"/>
                </c:ext>
              </c:extLst>
            </c:dLbl>
            <c:dLbl>
              <c:idx val="11"/>
              <c:layout>
                <c:manualLayout>
                  <c:x val="-2.4564707156668447E-2"/>
                  <c:y val="1.0431655326280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192-42F7-8525-A3AF33B5F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6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'19-25 Aug (2)'!$B$7:$B$18</c:f>
              <c:strCache>
                <c:ptCount val="12"/>
                <c:pt idx="0">
                  <c:v>Karnataka</c:v>
                </c:pt>
                <c:pt idx="1">
                  <c:v>Odisha</c:v>
                </c:pt>
                <c:pt idx="2">
                  <c:v>Uttrakhand</c:v>
                </c:pt>
                <c:pt idx="3">
                  <c:v>Maharashtra</c:v>
                </c:pt>
                <c:pt idx="4">
                  <c:v>Kerala </c:v>
                </c:pt>
                <c:pt idx="5">
                  <c:v>Rajasthan  </c:v>
                </c:pt>
                <c:pt idx="6">
                  <c:v>Telangana</c:v>
                </c:pt>
                <c:pt idx="7">
                  <c:v>Puducherry</c:v>
                </c:pt>
                <c:pt idx="8">
                  <c:v>Tamil Nadu </c:v>
                </c:pt>
                <c:pt idx="9">
                  <c:v>Andhra Pd. </c:v>
                </c:pt>
                <c:pt idx="10">
                  <c:v>Gujarat</c:v>
                </c:pt>
                <c:pt idx="11">
                  <c:v>Rest of 23 States</c:v>
                </c:pt>
              </c:strCache>
            </c:strRef>
          </c:cat>
          <c:val>
            <c:numRef>
              <c:f>'19-25 Aug (2)'!$C$7:$C$18</c:f>
              <c:numCache>
                <c:formatCode>General</c:formatCode>
                <c:ptCount val="12"/>
                <c:pt idx="0">
                  <c:v>10168</c:v>
                </c:pt>
                <c:pt idx="1">
                  <c:v>653</c:v>
                </c:pt>
                <c:pt idx="2">
                  <c:v>1258</c:v>
                </c:pt>
                <c:pt idx="3">
                  <c:v>4275</c:v>
                </c:pt>
                <c:pt idx="4">
                  <c:v>2510</c:v>
                </c:pt>
                <c:pt idx="5">
                  <c:v>855</c:v>
                </c:pt>
                <c:pt idx="6">
                  <c:v>3670</c:v>
                </c:pt>
                <c:pt idx="7">
                  <c:v>428</c:v>
                </c:pt>
                <c:pt idx="8">
                  <c:v>1878</c:v>
                </c:pt>
                <c:pt idx="9">
                  <c:v>1463</c:v>
                </c:pt>
                <c:pt idx="10">
                  <c:v>1386</c:v>
                </c:pt>
                <c:pt idx="11">
                  <c:v>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92-42F7-8525-A3AF33B5F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rgbClr val="C00000"/>
      </a:solidFill>
    </a:ln>
  </c:spPr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60514962527347"/>
          <c:y val="0.19816149696708049"/>
          <c:w val="0.57292311924592543"/>
          <c:h val="0.69990391757552606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2.7575349956255549E-2"/>
                  <c:y val="-0.148932633420822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EC-4063-A5AB-192C10D69622}"/>
                </c:ext>
              </c:extLst>
            </c:dLbl>
            <c:dLbl>
              <c:idx val="2"/>
              <c:layout>
                <c:manualLayout>
                  <c:x val="7.3302712160979874E-2"/>
                  <c:y val="-4.20071449402159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EC-4063-A5AB-192C10D69622}"/>
                </c:ext>
              </c:extLst>
            </c:dLbl>
            <c:dLbl>
              <c:idx val="3"/>
              <c:layout>
                <c:manualLayout>
                  <c:x val="-3.780875047709787E-2"/>
                  <c:y val="-1.199205112437570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EC-4063-A5AB-192C10D69622}"/>
                </c:ext>
              </c:extLst>
            </c:dLbl>
            <c:dLbl>
              <c:idx val="4"/>
              <c:layout>
                <c:manualLayout>
                  <c:x val="-2.3403543307086608E-2"/>
                  <c:y val="-2.422535724701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EC-4063-A5AB-192C10D69622}"/>
                </c:ext>
              </c:extLst>
            </c:dLbl>
            <c:dLbl>
              <c:idx val="5"/>
              <c:layout>
                <c:manualLayout>
                  <c:x val="-5.5956692913385946E-2"/>
                  <c:y val="-1.56266404199475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EC-4063-A5AB-192C10D69622}"/>
                </c:ext>
              </c:extLst>
            </c:dLbl>
            <c:dLbl>
              <c:idx val="6"/>
              <c:layout>
                <c:manualLayout>
                  <c:x val="-3.5641732283464685E-2"/>
                  <c:y val="-7.062554680664917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EC-4063-A5AB-192C10D69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Sheet1!$A$1:$A$7</c:f>
              <c:strCache>
                <c:ptCount val="7"/>
                <c:pt idx="0">
                  <c:v>2018</c:v>
                </c:pt>
                <c:pt idx="1">
                  <c:v>Assam</c:v>
                </c:pt>
                <c:pt idx="2">
                  <c:v>Uttar Pradesh</c:v>
                </c:pt>
                <c:pt idx="3">
                  <c:v>Tamil Nadu</c:v>
                </c:pt>
                <c:pt idx="4">
                  <c:v>West Bengal</c:v>
                </c:pt>
                <c:pt idx="5">
                  <c:v>Bihar</c:v>
                </c:pt>
                <c:pt idx="6">
                  <c:v>Others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1">
                  <c:v>31</c:v>
                </c:pt>
                <c:pt idx="2">
                  <c:v>19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EC-4063-A5AB-192C10D6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531460329730463"/>
          <c:y val="6.5847550306211727E-2"/>
          <c:w val="0.61375528883958863"/>
          <c:h val="0.87293489355497411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4.4424202099029836E-2"/>
                  <c:y val="-0.12131230175113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6E-4C47-8898-7550DE0646DD}"/>
                </c:ext>
              </c:extLst>
            </c:dLbl>
            <c:dLbl>
              <c:idx val="2"/>
              <c:layout>
                <c:manualLayout>
                  <c:x val="0.10259776902887142"/>
                  <c:y val="-1.8935185185185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6E-4C47-8898-7550DE0646DD}"/>
                </c:ext>
              </c:extLst>
            </c:dLbl>
            <c:dLbl>
              <c:idx val="3"/>
              <c:layout>
                <c:manualLayout>
                  <c:x val="-2.7569991251093613E-2"/>
                  <c:y val="6.510279965004393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6E-4C47-8898-7550DE0646DD}"/>
                </c:ext>
              </c:extLst>
            </c:dLbl>
            <c:dLbl>
              <c:idx val="4"/>
              <c:layout>
                <c:manualLayout>
                  <c:x val="-6.7649059492563376E-2"/>
                  <c:y val="8.9639836687081082E-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West </a:t>
                    </a:r>
                    <a:r>
                      <a:rPr lang="en-US" sz="2000" dirty="0"/>
                      <a:t>Bengal, 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6E-4C47-8898-7550DE0646DD}"/>
                </c:ext>
              </c:extLst>
            </c:dLbl>
            <c:dLbl>
              <c:idx val="5"/>
              <c:layout>
                <c:manualLayout>
                  <c:x val="-9.2631452318460414E-2"/>
                  <c:y val="-1.41437007874015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6E-4C47-8898-7550DE0646DD}"/>
                </c:ext>
              </c:extLst>
            </c:dLbl>
            <c:dLbl>
              <c:idx val="6"/>
              <c:layout>
                <c:manualLayout>
                  <c:x val="-0.1340596019247591"/>
                  <c:y val="4.279345290172079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Others, 24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6E-4C47-8898-7550DE064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Sheet1!$E$1:$E$7</c:f>
              <c:strCache>
                <c:ptCount val="7"/>
                <c:pt idx="0">
                  <c:v>2017</c:v>
                </c:pt>
                <c:pt idx="1">
                  <c:v>Assam</c:v>
                </c:pt>
                <c:pt idx="2">
                  <c:v>Uttar Pradesh</c:v>
                </c:pt>
                <c:pt idx="3">
                  <c:v>Tamil Nadu</c:v>
                </c:pt>
                <c:pt idx="4">
                  <c:v>Wet Bengal</c:v>
                </c:pt>
                <c:pt idx="5">
                  <c:v>Bihar</c:v>
                </c:pt>
                <c:pt idx="6">
                  <c:v>Others</c:v>
                </c:pt>
              </c:strCache>
            </c:strRef>
          </c:cat>
          <c:val>
            <c:numRef>
              <c:f>Sheet1!$F$1:$F$7</c:f>
              <c:numCache>
                <c:formatCode>General</c:formatCode>
                <c:ptCount val="7"/>
                <c:pt idx="1">
                  <c:v>28</c:v>
                </c:pt>
                <c:pt idx="2">
                  <c:v>32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6E-4C47-8898-7550DE06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49159483282921"/>
          <c:y val="6.0766832045681202E-2"/>
          <c:w val="0.8704972280112776"/>
          <c:h val="0.80022099902089061"/>
        </c:manualLayout>
      </c:layout>
      <c:lineChart>
        <c:grouping val="standard"/>
        <c:varyColors val="0"/>
        <c:ser>
          <c:idx val="7"/>
          <c:order val="0"/>
          <c:tx>
            <c:strRef>
              <c:f>Sheet4!$N$2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Sheet4!$N$3:$N$14</c:f>
              <c:numCache>
                <c:formatCode>General</c:formatCode>
                <c:ptCount val="12"/>
                <c:pt idx="0">
                  <c:v>1222</c:v>
                </c:pt>
                <c:pt idx="1">
                  <c:v>868</c:v>
                </c:pt>
                <c:pt idx="2">
                  <c:v>651</c:v>
                </c:pt>
                <c:pt idx="3">
                  <c:v>424</c:v>
                </c:pt>
                <c:pt idx="4">
                  <c:v>934</c:v>
                </c:pt>
                <c:pt idx="5">
                  <c:v>2246</c:v>
                </c:pt>
                <c:pt idx="6">
                  <c:v>4830</c:v>
                </c:pt>
                <c:pt idx="7">
                  <c:v>7044</c:v>
                </c:pt>
                <c:pt idx="8">
                  <c:v>24071</c:v>
                </c:pt>
                <c:pt idx="9">
                  <c:v>34195</c:v>
                </c:pt>
                <c:pt idx="10">
                  <c:v>13749</c:v>
                </c:pt>
                <c:pt idx="11">
                  <c:v>9684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7-4741-BF04-5BBAFDC728AE}"/>
            </c:ext>
          </c:extLst>
        </c:ser>
        <c:ser>
          <c:idx val="8"/>
          <c:order val="1"/>
          <c:tx>
            <c:strRef>
              <c:f>Sheet4!$O$2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Sheet4!$O$3:$O$14</c:f>
              <c:numCache>
                <c:formatCode>General</c:formatCode>
                <c:ptCount val="12"/>
                <c:pt idx="0">
                  <c:v>1642</c:v>
                </c:pt>
                <c:pt idx="1">
                  <c:v>966</c:v>
                </c:pt>
                <c:pt idx="2">
                  <c:v>900</c:v>
                </c:pt>
                <c:pt idx="3">
                  <c:v>1002</c:v>
                </c:pt>
                <c:pt idx="4">
                  <c:v>1664</c:v>
                </c:pt>
                <c:pt idx="5">
                  <c:v>3315</c:v>
                </c:pt>
                <c:pt idx="6">
                  <c:v>7381</c:v>
                </c:pt>
                <c:pt idx="7">
                  <c:v>16252</c:v>
                </c:pt>
                <c:pt idx="8">
                  <c:v>29894</c:v>
                </c:pt>
                <c:pt idx="9">
                  <c:v>34700</c:v>
                </c:pt>
                <c:pt idx="10">
                  <c:v>26261</c:v>
                </c:pt>
                <c:pt idx="11">
                  <c:v>5189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17-4741-BF04-5BBAFDC728AE}"/>
            </c:ext>
          </c:extLst>
        </c:ser>
        <c:ser>
          <c:idx val="9"/>
          <c:order val="2"/>
          <c:tx>
            <c:strRef>
              <c:f>Sheet4!$P$2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Sheet4!$P$3:$P$14</c:f>
              <c:numCache>
                <c:formatCode>General</c:formatCode>
                <c:ptCount val="12"/>
                <c:pt idx="0">
                  <c:v>1558</c:v>
                </c:pt>
                <c:pt idx="1">
                  <c:v>1213</c:v>
                </c:pt>
                <c:pt idx="2">
                  <c:v>2137</c:v>
                </c:pt>
                <c:pt idx="3">
                  <c:v>2516</c:v>
                </c:pt>
                <c:pt idx="4">
                  <c:v>4084</c:v>
                </c:pt>
                <c:pt idx="5">
                  <c:v>6822</c:v>
                </c:pt>
                <c:pt idx="6">
                  <c:v>11405</c:v>
                </c:pt>
                <c:pt idx="7">
                  <c:v>17777</c:v>
                </c:pt>
                <c:pt idx="8">
                  <c:v>25733</c:v>
                </c:pt>
                <c:pt idx="9">
                  <c:v>43239</c:v>
                </c:pt>
                <c:pt idx="10">
                  <c:v>34252</c:v>
                </c:pt>
                <c:pt idx="11">
                  <c:v>8925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17-4741-BF04-5BBAFDC728AE}"/>
            </c:ext>
          </c:extLst>
        </c:ser>
        <c:ser>
          <c:idx val="10"/>
          <c:order val="3"/>
          <c:tx>
            <c:strRef>
              <c:f>Sheet4!$Q$2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Sheet4!$Q$3:$Q$14</c:f>
              <c:numCache>
                <c:formatCode>General</c:formatCode>
                <c:ptCount val="12"/>
                <c:pt idx="0">
                  <c:v>2185</c:v>
                </c:pt>
                <c:pt idx="1">
                  <c:v>1195</c:v>
                </c:pt>
                <c:pt idx="2">
                  <c:v>1075</c:v>
                </c:pt>
                <c:pt idx="3">
                  <c:v>1188</c:v>
                </c:pt>
                <c:pt idx="4">
                  <c:v>1568</c:v>
                </c:pt>
                <c:pt idx="5">
                  <c:v>3112</c:v>
                </c:pt>
                <c:pt idx="6">
                  <c:v>6165</c:v>
                </c:pt>
                <c:pt idx="7">
                  <c:v>10026</c:v>
                </c:pt>
                <c:pt idx="8">
                  <c:v>14354</c:v>
                </c:pt>
                <c:pt idx="9">
                  <c:v>29654</c:v>
                </c:pt>
                <c:pt idx="10">
                  <c:v>19452</c:v>
                </c:pt>
                <c:pt idx="11">
                  <c:v>11215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17-4741-BF04-5BBAFDC728AE}"/>
            </c:ext>
          </c:extLst>
        </c:ser>
        <c:ser>
          <c:idx val="13"/>
          <c:order val="4"/>
          <c:tx>
            <c:strRef>
              <c:f>Sheet4!$R$2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cat>
            <c:strRef>
              <c:f>Sheet4!$A$3:$A$14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Sheet4!$R$3:$R$14</c:f>
              <c:numCache>
                <c:formatCode>General</c:formatCode>
                <c:ptCount val="12"/>
                <c:pt idx="0">
                  <c:v>1206</c:v>
                </c:pt>
                <c:pt idx="1">
                  <c:v>967</c:v>
                </c:pt>
                <c:pt idx="2">
                  <c:v>1156</c:v>
                </c:pt>
                <c:pt idx="3">
                  <c:v>1008</c:v>
                </c:pt>
                <c:pt idx="4">
                  <c:v>1379</c:v>
                </c:pt>
                <c:pt idx="5">
                  <c:v>2342</c:v>
                </c:pt>
                <c:pt idx="6">
                  <c:v>6492</c:v>
                </c:pt>
                <c:pt idx="7">
                  <c:v>8877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17-4741-BF04-5BBAFDC72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17184"/>
        <c:axId val="141927168"/>
      </c:lineChart>
      <c:catAx>
        <c:axId val="1419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lang="en-IN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27168"/>
        <c:crosses val="autoZero"/>
        <c:auto val="1"/>
        <c:lblAlgn val="ctr"/>
        <c:lblOffset val="100"/>
        <c:noMultiLvlLbl val="0"/>
      </c:catAx>
      <c:valAx>
        <c:axId val="141927168"/>
        <c:scaling>
          <c:orientation val="minMax"/>
          <c:max val="4500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No. of Cases</a:t>
                </a:r>
              </a:p>
            </c:rich>
          </c:tx>
          <c:layout>
            <c:manualLayout>
              <c:xMode val="edge"/>
              <c:yMode val="edge"/>
              <c:x val="5.1703063378663724E-3"/>
              <c:y val="0.403280593060666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lang="en-IN"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917184"/>
        <c:crosses val="autoZero"/>
        <c:crossBetween val="between"/>
        <c:majorUnit val="5000"/>
        <c:min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504965595516791"/>
          <c:y val="0.18310781374615964"/>
          <c:w val="0.5690792564420758"/>
          <c:h val="5.434255671019191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IN"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0.79267</cdr:x>
      <cdr:y>0.03138</cdr:y>
    </cdr:from>
    <cdr:to>
      <cdr:x>0.99267</cdr:x>
      <cdr:y>0.1668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7425" y="109871"/>
          <a:ext cx="1137283" cy="47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2016</a:t>
          </a:r>
        </a:p>
      </cdr:txBody>
    </cdr:sp>
  </cdr:relSizeAnchor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0.78542</cdr:x>
      <cdr:y>0</cdr:y>
    </cdr:from>
    <cdr:to>
      <cdr:x>0.98542</cdr:x>
      <cdr:y>0.13542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925" y="0"/>
          <a:ext cx="9144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2015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9B52-D64C-474F-8AA1-3D58FC0DF373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BA0E3-D0AD-5741-AD61-6BB84866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ECCF-D397-1743-A2F4-A3AA58C52282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970BB-D79D-6A46-8879-B77F0A380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6B39-E8E6-5548-B9E0-02B4701990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F6A1366-C27E-EC48-BF5D-F82879D90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84AC273-6000-FA4C-8A28-C9F0509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Home based management of lymphoedema cases and up-scaling of hydrocele operations in the identified CHCs / District hospitals/ medical colleges.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04A3F52-53D8-9344-B394-9B2FB3B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D38C9-351C-F442-9D76-0051E73E2C7F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2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E7A18-E8E1-461C-A743-658250E60C0F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7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970BB-D79D-6A46-8879-B77F0A3800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6334"/>
            <a:ext cx="1170432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50240" y="1706883"/>
            <a:ext cx="5743787" cy="483277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0773" y="1706883"/>
            <a:ext cx="5743787" cy="4832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6374-F8C8-4AD7-A5E4-67E692D6449D}" type="datetime1">
              <a:rPr lang="en-US"/>
              <a:pPr>
                <a:defRPr/>
              </a:pPr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76C6-3EB3-457C-8798-7AABFA047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4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7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EEDB-453F-8E4A-9C96-034A42EB24A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1150-E290-8B4B-AED7-AD8DB4058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laria%20Situation%202015%20to%202017.xlsx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13004800" cy="167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Quarterly </a:t>
            </a:r>
            <a:r>
              <a:rPr lang="en-US" b="1" i="1" dirty="0">
                <a:solidFill>
                  <a:srgbClr val="002060"/>
                </a:solidFill>
                <a:cs typeface="Arial" charset="0"/>
              </a:rPr>
              <a:t>Review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Meeting</a:t>
            </a:r>
            <a:br>
              <a:rPr lang="en-US" b="1" i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NVBDCP</a:t>
            </a:r>
            <a:endParaRPr lang="en-GB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34056" y="5085184"/>
            <a:ext cx="9293494" cy="1073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Rekha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Shukla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 Secretary (LEP &amp;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VBD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51F48C5-292B-490E-A303-B3D726B3B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600" y="6570141"/>
            <a:ext cx="599074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Arial Black" panose="020B0604020202020204" pitchFamily="34" charset="0"/>
              </a:rPr>
              <a:t>32003 </a:t>
            </a:r>
            <a:r>
              <a:rPr lang="en-US" altLang="en-US" sz="4000" b="1" dirty="0">
                <a:solidFill>
                  <a:srgbClr val="0070C0"/>
                </a:solidFill>
                <a:latin typeface="Arial Black" panose="020B0604020202020204" pitchFamily="34" charset="0"/>
              </a:rPr>
              <a:t>Dengue cases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B246C5D-8EF1-4D00-9A4B-5260728FE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8400"/>
              </p:ext>
            </p:extLst>
          </p:nvPr>
        </p:nvGraphicFramePr>
        <p:xfrm>
          <a:off x="1668379" y="931531"/>
          <a:ext cx="10309259" cy="563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8705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Contribution by States: Dengue cases in 2019 </a:t>
            </a:r>
            <a:b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(till 8</a:t>
            </a:r>
            <a:r>
              <a:rPr lang="en-US" altLang="en-US" sz="2800" b="1" baseline="30000" dirty="0">
                <a:solidFill>
                  <a:schemeClr val="bg1"/>
                </a:solidFill>
                <a:cs typeface="Arial" pitchFamily="34" charset="0"/>
              </a:rPr>
              <a:t>th</a:t>
            </a:r>
            <a:r>
              <a:rPr lang="en-US" altLang="en-US" sz="2800" b="1" dirty="0">
                <a:solidFill>
                  <a:schemeClr val="bg1"/>
                </a:solidFill>
                <a:cs typeface="Arial" pitchFamily="34" charset="0"/>
              </a:rPr>
              <a:t> Sept.)</a:t>
            </a:r>
            <a:endParaRPr lang="en-GB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A7CF2EC9-B38B-4910-BA58-B49EAF7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39" y="770024"/>
            <a:ext cx="12085540" cy="5768258"/>
          </a:xfrm>
        </p:spPr>
        <p:txBody>
          <a:bodyPr rtlCol="0">
            <a:normAutofit/>
          </a:bodyPr>
          <a:lstStyle/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scale Dengue outbreak  ongoing  in neighboring countries – all States to keep a high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alert </a:t>
            </a: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Outbreak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2018 – MP, Rajasthan and Gujarat – High vigil </a:t>
            </a: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needed in municipal corporations :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Bengaluru, Ahmedabad, Jaipur, Bhopal, Dehradun: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collaborate with Urban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058" indent="-444058" algn="just">
              <a:spcBef>
                <a:spcPts val="584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approved insecticides and vector control equipment in all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Key Issues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pub health\Presentation\QRM\NVBDCP\Breeding pla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4" y="4235839"/>
            <a:ext cx="4074695" cy="30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A7CF2EC9-B38B-4910-BA58-B49EAF7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3" y="1022235"/>
            <a:ext cx="12085540" cy="6140192"/>
          </a:xfrm>
        </p:spPr>
        <p:txBody>
          <a:bodyPr rtlCol="0">
            <a:noAutofit/>
          </a:bodyPr>
          <a:lstStyle/>
          <a:p>
            <a:pPr marL="444058" indent="-444058">
              <a:spcBef>
                <a:spcPts val="584"/>
              </a:spcBef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Deployment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 breeding checkers &amp; ASHA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vector  density at low level –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funds provisioned in PIP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Entomological surveillance- fill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vacant posts of entomologists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insect collectors at state and zonal level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Ensure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timely reporting of cases from private hospitals &amp; laboratories to locate the transmission foci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Dengue is a notifiable disease 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Train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doctors on national guidelines to reduce deaths &amp; complications in patients with life style diseases </a:t>
            </a:r>
          </a:p>
          <a:p>
            <a:pPr marL="0" indent="0">
              <a:spcBef>
                <a:spcPts val="584"/>
              </a:spcBef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584"/>
              </a:spcBef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Community awareness in campaign mode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Key </a:t>
            </a:r>
            <a:r>
              <a:rPr lang="en-US" alt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Issues - 2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364142" indent="-364142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Kala-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Elimination</a:t>
            </a: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69" y="4483770"/>
            <a:ext cx="13004800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731" b="1" i="1" dirty="0"/>
              <a:t>Target:  Reduce annual KA case incidence to &lt;1/10,000 population at block level by 2020 </a:t>
            </a:r>
          </a:p>
        </p:txBody>
      </p:sp>
    </p:spTree>
    <p:extLst>
      <p:ext uri="{BB962C8B-B14F-4D97-AF65-F5344CB8AC3E}">
        <p14:creationId xmlns:p14="http://schemas.microsoft.com/office/powerpoint/2010/main" val="870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501FA8-6430-4CBC-92EE-EBC1D4B68E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" y="459200"/>
            <a:ext cx="6721961" cy="68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02968" y="1417274"/>
            <a:ext cx="5953694" cy="5133698"/>
          </a:xfrm>
        </p:spPr>
        <p:txBody>
          <a:bodyPr>
            <a:normAutofit/>
          </a:bodyPr>
          <a:lstStyle/>
          <a:p>
            <a:pPr marL="263714" indent="-263714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958" b="1" dirty="0">
                <a:solidFill>
                  <a:srgbClr val="000000"/>
                </a:solidFill>
              </a:rPr>
              <a:t>Disease endemic in 633 blocks of four states- 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Bihar</a:t>
            </a:r>
            <a:r>
              <a:rPr lang="en-US" sz="2503" dirty="0">
                <a:solidFill>
                  <a:srgbClr val="000000"/>
                </a:solidFill>
              </a:rPr>
              <a:t> (33 districts, 458 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 smtClean="0">
                <a:solidFill>
                  <a:srgbClr val="000000"/>
                </a:solidFill>
              </a:rPr>
              <a:t>Jharkhand</a:t>
            </a:r>
            <a:r>
              <a:rPr lang="en-US" sz="2503" dirty="0" smtClean="0">
                <a:solidFill>
                  <a:srgbClr val="000000"/>
                </a:solidFill>
              </a:rPr>
              <a:t>(4 </a:t>
            </a:r>
            <a:r>
              <a:rPr lang="en-US" sz="2503" dirty="0">
                <a:solidFill>
                  <a:srgbClr val="000000"/>
                </a:solidFill>
              </a:rPr>
              <a:t>districts, </a:t>
            </a:r>
            <a:r>
              <a:rPr lang="en-US" sz="2503" dirty="0" smtClean="0">
                <a:solidFill>
                  <a:srgbClr val="000000"/>
                </a:solidFill>
              </a:rPr>
              <a:t>33</a:t>
            </a:r>
            <a:r>
              <a:rPr lang="en-US" sz="2503" dirty="0" smtClean="0">
                <a:solidFill>
                  <a:srgbClr val="000000"/>
                </a:solidFill>
              </a:rPr>
              <a:t> </a:t>
            </a:r>
            <a:r>
              <a:rPr lang="en-US" sz="2503" dirty="0">
                <a:solidFill>
                  <a:srgbClr val="000000"/>
                </a:solidFill>
              </a:rPr>
              <a:t>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West Bengal</a:t>
            </a:r>
            <a:r>
              <a:rPr lang="en-US" sz="2503" dirty="0">
                <a:solidFill>
                  <a:srgbClr val="000000"/>
                </a:solidFill>
              </a:rPr>
              <a:t> (11 districts, 120 blocks)</a:t>
            </a:r>
          </a:p>
          <a:p>
            <a:pPr marL="977402" lvl="1" indent="-4572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503" b="1" dirty="0">
                <a:solidFill>
                  <a:srgbClr val="000000"/>
                </a:solidFill>
              </a:rPr>
              <a:t>Uttar Pradesh </a:t>
            </a:r>
            <a:r>
              <a:rPr lang="en-US" sz="2503" dirty="0">
                <a:solidFill>
                  <a:srgbClr val="000000"/>
                </a:solidFill>
              </a:rPr>
              <a:t>(6 districts, 22 blocks)</a:t>
            </a:r>
          </a:p>
          <a:p>
            <a:pPr>
              <a:lnSpc>
                <a:spcPct val="150000"/>
              </a:lnSpc>
              <a:buNone/>
            </a:pPr>
            <a:endParaRPr lang="en-US" sz="2958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Kala-</a:t>
            </a:r>
            <a:r>
              <a:rPr lang="en-US" altLang="en-US" sz="4000" b="1" dirty="0" err="1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azar</a:t>
            </a:r>
            <a:r>
              <a:rPr lang="en-US" altLang="en-US" sz="4000" b="1" dirty="0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endemic states- INDIA 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24589" y="6253073"/>
            <a:ext cx="125128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Calibri" pitchFamily="34" charset="0"/>
              </a:rPr>
              <a:t>* Till Aug  2019, 13 blocks of Bihar (Saran-9, Siwan-3 and Gopalganj-1) and 9 blocks of Jharkhand </a:t>
            </a:r>
            <a:r>
              <a:rPr lang="en-US" sz="2500" b="1" dirty="0" smtClean="0">
                <a:latin typeface="Calibri" pitchFamily="34" charset="0"/>
              </a:rPr>
              <a:t>(Pakur-4</a:t>
            </a:r>
            <a:r>
              <a:rPr lang="en-US" sz="2500" b="1" dirty="0">
                <a:latin typeface="Calibri" pitchFamily="34" charset="0"/>
              </a:rPr>
              <a:t>, Dumka-3 and Godda-2) have reported &gt;1 KA case per 10,000 </a:t>
            </a:r>
            <a:r>
              <a:rPr lang="en-US" sz="2500" b="1" dirty="0" smtClean="0">
                <a:latin typeface="Calibri" pitchFamily="34" charset="0"/>
              </a:rPr>
              <a:t>population</a:t>
            </a:r>
            <a:endParaRPr lang="en-US" sz="2500" b="1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19044"/>
              </p:ext>
            </p:extLst>
          </p:nvPr>
        </p:nvGraphicFramePr>
        <p:xfrm>
          <a:off x="336885" y="979377"/>
          <a:ext cx="12288252" cy="50609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4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9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State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endemic districts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Endemic  Blocks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Number of  Blocks with &gt;1case/10,000 pop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222A35"/>
                        </a:solidFill>
                        <a:latin typeface="Arial"/>
                      </a:endParaRPr>
                    </a:p>
                  </a:txBody>
                  <a:tcPr marL="8372" marR="8372" marT="837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 (2017)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(2018)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2019 (Aug)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Bihar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 458 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47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Jharkhand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33  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West Bengal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 120 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Uttar Pradesh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1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Total 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54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633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53 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3600" b="1" dirty="0">
                <a:solidFill>
                  <a:schemeClr val="bg1"/>
                </a:solidFill>
              </a:rPr>
              <a:t>Kala-</a:t>
            </a:r>
            <a:r>
              <a:rPr lang="en-US" sz="3600" b="1" dirty="0" err="1">
                <a:solidFill>
                  <a:schemeClr val="bg1"/>
                </a:solidFill>
              </a:rPr>
              <a:t>azar</a:t>
            </a:r>
            <a:r>
              <a:rPr lang="en-US" sz="3600" b="1" dirty="0">
                <a:solidFill>
                  <a:schemeClr val="bg1"/>
                </a:solidFill>
              </a:rPr>
              <a:t> elimination status at block level 2017 to 2019</a:t>
            </a: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3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695074"/>
            <a:ext cx="11216640" cy="1413934"/>
          </a:xfrm>
        </p:spPr>
        <p:txBody>
          <a:bodyPr>
            <a:normAutofit/>
          </a:bodyPr>
          <a:lstStyle/>
          <a:p>
            <a:pPr algn="just"/>
            <a:r>
              <a:rPr lang="en-US" sz="4800" b="1" u="sng" dirty="0" smtClean="0">
                <a:solidFill>
                  <a:srgbClr val="C00000"/>
                </a:solidFill>
              </a:rPr>
              <a:t>UP to maintain close surveillance and adherence to action plans developed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3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2" y="881622"/>
            <a:ext cx="12338137" cy="58573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Action plan for KA formed till 2020, with clear roles and timeline for activities.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Dashboard Indicators developed for monitoring of the programme at National/State/District level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Number of meetings held with </a:t>
            </a:r>
            <a:r>
              <a:rPr lang="en-US" sz="2400" dirty="0" smtClean="0"/>
              <a:t> </a:t>
            </a:r>
            <a:r>
              <a:rPr lang="en-US" sz="2400" dirty="0"/>
              <a:t>various partners for expediting the KA focus in high endemic villages – </a:t>
            </a:r>
            <a:r>
              <a:rPr lang="en-US" sz="2400" b="1" dirty="0"/>
              <a:t>ACTION PLANS DEVELOPED.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Availability of drugs and diagnostics ensured.  No stock out situation in the field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For Indoor Residual Spray (IRS)- Supply of quality Synthetic </a:t>
            </a:r>
            <a:r>
              <a:rPr lang="en-US" sz="2400" dirty="0" err="1"/>
              <a:t>Pyrethroid</a:t>
            </a:r>
            <a:r>
              <a:rPr lang="en-US" sz="2400" dirty="0"/>
              <a:t> ensured  for next 4 rounds.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Field monitoring strengthened by NVBDCP Officers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4000" b="1" dirty="0">
                <a:solidFill>
                  <a:schemeClr val="bg1"/>
                </a:solidFill>
              </a:rPr>
              <a:t>Major Initiatives </a:t>
            </a:r>
          </a:p>
        </p:txBody>
      </p:sp>
      <p:pic>
        <p:nvPicPr>
          <p:cNvPr id="5" name="Picture 4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364142" indent="-364142" algn="ctr">
              <a:defRPr/>
            </a:pPr>
            <a:r>
              <a:rPr lang="en-GB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Lymphatic </a:t>
            </a:r>
            <a:r>
              <a:rPr lang="en-GB" alt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Filariasis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170947"/>
            <a:ext cx="13004800" cy="72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731" b="1" i="1" dirty="0" smtClean="0">
                <a:solidFill>
                  <a:srgbClr val="0070C0"/>
                </a:solidFill>
              </a:rPr>
              <a:t>45% of Global burden with 10.63 lac cases </a:t>
            </a:r>
            <a:endParaRPr lang="en-US" sz="2731" b="1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86EC9-6542-2447-923C-02BB559FD992}"/>
              </a:ext>
            </a:extLst>
          </p:cNvPr>
          <p:cNvSpPr txBox="1"/>
          <p:nvPr/>
        </p:nvSpPr>
        <p:spPr>
          <a:xfrm>
            <a:off x="1368194" y="5376539"/>
            <a:ext cx="961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Target  : DECREASE </a:t>
            </a:r>
            <a:r>
              <a:rPr lang="en-US" sz="2800" b="1" dirty="0"/>
              <a:t>Mf RATE TO &lt; 1 PERCENT by 2021</a:t>
            </a:r>
          </a:p>
        </p:txBody>
      </p:sp>
    </p:spTree>
    <p:extLst>
      <p:ext uri="{BB962C8B-B14F-4D97-AF65-F5344CB8AC3E}">
        <p14:creationId xmlns:p14="http://schemas.microsoft.com/office/powerpoint/2010/main" val="976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385059" y="1128204"/>
            <a:ext cx="8823110" cy="60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/>
              <a:t>256 districts are endemic in 21 States / UTs (Population at Risk: 63 </a:t>
            </a:r>
            <a:r>
              <a:rPr lang="en-US" altLang="en-US" sz="2731" b="1" dirty="0" err="1"/>
              <a:t>Crore</a:t>
            </a:r>
            <a:r>
              <a:rPr lang="en-US" altLang="en-US" sz="2731" b="1" dirty="0" smtClean="0"/>
              <a:t>)</a:t>
            </a:r>
          </a:p>
          <a:p>
            <a:pPr marL="195080" indent="-195080" algn="just">
              <a:buFont typeface="Arial" pitchFamily="34" charset="0"/>
              <a:buChar char="•"/>
            </a:pPr>
            <a:endParaRPr lang="en-US" altLang="en-US" sz="2731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 smtClean="0"/>
              <a:t>Out </a:t>
            </a:r>
            <a:r>
              <a:rPr lang="en-US" altLang="en-US" sz="2731" b="1" dirty="0"/>
              <a:t>of 21 States, only  4 States/UTs (</a:t>
            </a:r>
            <a:r>
              <a:rPr lang="en-US" altLang="en-US" sz="2731" b="1" dirty="0" err="1" smtClean="0"/>
              <a:t>Puducherry</a:t>
            </a:r>
            <a:r>
              <a:rPr lang="en-US" altLang="en-US" sz="2731" b="1" dirty="0"/>
              <a:t>, Goa, Tamil Nadu </a:t>
            </a:r>
            <a:r>
              <a:rPr lang="en-US" altLang="en-US" sz="2731" b="1" dirty="0" smtClean="0"/>
              <a:t>and Daman &amp; Diu ) </a:t>
            </a:r>
            <a:r>
              <a:rPr lang="en-US" altLang="en-US" sz="2731" b="1" dirty="0"/>
              <a:t>have achieved elimination target</a:t>
            </a:r>
            <a:r>
              <a:rPr lang="en-GB" altLang="en-US" sz="2731" b="1" dirty="0"/>
              <a:t> </a:t>
            </a:r>
            <a:endParaRPr lang="en-GB" altLang="en-US" sz="2731" b="1" dirty="0" smtClean="0"/>
          </a:p>
          <a:p>
            <a:pPr marL="195080" indent="-195080" algn="just">
              <a:buFont typeface="Arial" pitchFamily="34" charset="0"/>
              <a:buChar char="•"/>
            </a:pPr>
            <a:endParaRPr lang="en-GB" altLang="en-US" sz="2731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731" b="1" dirty="0"/>
              <a:t>Out of 256 districts, only 96 districts have achieved elimination target  (Microfilaria rate &lt;1%) </a:t>
            </a:r>
            <a:endParaRPr lang="en-US" altLang="en-US" sz="2731" b="1" dirty="0" smtClean="0"/>
          </a:p>
          <a:p>
            <a:pPr marL="195080" indent="-195080" algn="just"/>
            <a:endParaRPr lang="en-US" altLang="en-US" sz="2731" b="1" dirty="0" smtClean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800" b="1" dirty="0" smtClean="0"/>
              <a:t>143 /160 districts are in 8 States-</a:t>
            </a:r>
            <a:r>
              <a:rPr lang="en-US" sz="2800" b="1" dirty="0" smtClean="0"/>
              <a:t> Bihar, Jharkhand, Uttar Pradesh, Madhya Pradesh, Chhattisgarh, </a:t>
            </a:r>
            <a:r>
              <a:rPr lang="en-US" sz="2800" b="1" dirty="0" err="1" smtClean="0"/>
              <a:t>Odisha</a:t>
            </a:r>
            <a:r>
              <a:rPr lang="en-US" sz="2800" b="1" dirty="0" smtClean="0"/>
              <a:t>, West Bengal &amp; Maharashtra </a:t>
            </a:r>
            <a:endParaRPr lang="en-US" altLang="en-US" sz="2800" b="1" dirty="0" smtClean="0"/>
          </a:p>
          <a:p>
            <a:pPr marL="195080" indent="-195080" algn="just">
              <a:buFont typeface="Arial" pitchFamily="34" charset="0"/>
              <a:buChar char="•"/>
            </a:pPr>
            <a:endParaRPr lang="en-US" altLang="en-US" sz="2731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altLang="en-US" sz="3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 </a:t>
            </a:r>
            <a:r>
              <a:rPr lang="en-US" altLang="en-US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7" name="Picture 1" descr="D:\desktop\pub health\Presentation\QRM\NVBDCP\LF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500" y="2197770"/>
            <a:ext cx="3518479" cy="38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0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87058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NVBDCP </a:t>
            </a:r>
            <a:r>
              <a:rPr lang="en-GB" sz="4000" b="1" dirty="0">
                <a:solidFill>
                  <a:schemeClr val="bg1"/>
                </a:solidFill>
                <a:cs typeface="Arial" pitchFamily="34" charset="0"/>
              </a:rPr>
              <a:t>-umbrella </a:t>
            </a:r>
            <a:r>
              <a:rPr lang="en-GB" sz="4000" b="1" dirty="0" err="1">
                <a:solidFill>
                  <a:schemeClr val="bg1"/>
                </a:solidFill>
                <a:cs typeface="Arial" pitchFamily="34" charset="0"/>
              </a:rPr>
              <a:t>programmme</a:t>
            </a:r>
            <a:r>
              <a:rPr lang="en-GB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under NHM </a:t>
            </a:r>
            <a:r>
              <a:rPr lang="en-GB" sz="4000" b="1" dirty="0">
                <a:solidFill>
                  <a:schemeClr val="bg1"/>
                </a:solidFill>
                <a:cs typeface="Arial" pitchFamily="34" charset="0"/>
              </a:rPr>
              <a:t>for prevention and control of six vector borne diseases </a:t>
            </a:r>
          </a:p>
        </p:txBody>
      </p:sp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07640"/>
              </p:ext>
            </p:extLst>
          </p:nvPr>
        </p:nvGraphicFramePr>
        <p:xfrm>
          <a:off x="561643" y="1087085"/>
          <a:ext cx="11742652" cy="4615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131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S. No.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Disease</a:t>
                      </a:r>
                      <a:r>
                        <a:rPr lang="en-GB" sz="2600" b="1" baseline="0" dirty="0" smtClean="0"/>
                        <a:t>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Vector 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 Year Targeted for Elimination</a:t>
                      </a:r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1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Malaria 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Anopheles mosquito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2027 (in phased manner)</a:t>
                      </a:r>
                      <a:endParaRPr lang="en-IN" sz="2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507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2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Lymphatic </a:t>
                      </a:r>
                    </a:p>
                    <a:p>
                      <a:r>
                        <a:rPr lang="en-US" sz="2600" b="1" dirty="0" err="1" smtClean="0"/>
                        <a:t>Filariasis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Culex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quinquefasciatus</a:t>
                      </a:r>
                      <a:r>
                        <a:rPr lang="en-US" sz="2600" b="1" dirty="0" smtClean="0"/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2021 (Mf rate &lt;1)</a:t>
                      </a:r>
                    </a:p>
                    <a:p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198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3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Kala-</a:t>
                      </a:r>
                      <a:r>
                        <a:rPr lang="en-US" sz="2600" b="1" dirty="0" err="1" smtClean="0"/>
                        <a:t>azar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Sandfly</a:t>
                      </a:r>
                      <a:r>
                        <a:rPr lang="en-US" sz="2600" b="1" dirty="0" smtClean="0"/>
                        <a:t>	</a:t>
                      </a:r>
                    </a:p>
                    <a:p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2020 (&lt; I case per</a:t>
                      </a:r>
                      <a:r>
                        <a:rPr lang="en-US" sz="2600" b="1" baseline="0" dirty="0" smtClean="0"/>
                        <a:t> </a:t>
                      </a:r>
                      <a:r>
                        <a:rPr lang="en-US" sz="2600" b="1" dirty="0" smtClean="0"/>
                        <a:t>10,000population)</a:t>
                      </a:r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80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4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Dengue</a:t>
                      </a:r>
                      <a:endParaRPr lang="en-US" sz="2600" b="1" dirty="0" smtClean="0"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Aedes</a:t>
                      </a:r>
                      <a:r>
                        <a:rPr lang="en-US" sz="2600" b="1" dirty="0" smtClean="0"/>
                        <a:t> mosquito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5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Chikungunya</a:t>
                      </a:r>
                      <a:r>
                        <a:rPr lang="en-US" sz="2600" b="1" dirty="0" smtClean="0"/>
                        <a:t> </a:t>
                      </a:r>
                      <a:endParaRPr lang="en-GB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err="1" smtClean="0"/>
                        <a:t>Aedes</a:t>
                      </a:r>
                      <a:r>
                        <a:rPr lang="en-US" sz="2600" b="1" dirty="0" smtClean="0"/>
                        <a:t> mosquito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649">
                <a:tc>
                  <a:txBody>
                    <a:bodyPr/>
                    <a:lstStyle/>
                    <a:p>
                      <a:r>
                        <a:rPr lang="en-GB" sz="2600" b="1" dirty="0" smtClean="0"/>
                        <a:t>6</a:t>
                      </a:r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Japanese </a:t>
                      </a:r>
                    </a:p>
                    <a:p>
                      <a:r>
                        <a:rPr lang="en-US" sz="2600" b="1" dirty="0" smtClean="0"/>
                        <a:t>Encephalitis </a:t>
                      </a:r>
                      <a:endParaRPr lang="en-GB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 smtClean="0"/>
                        <a:t>Culex</a:t>
                      </a:r>
                      <a:r>
                        <a:rPr lang="en-US" sz="2600" b="1" dirty="0" smtClean="0"/>
                        <a:t> </a:t>
                      </a:r>
                      <a:r>
                        <a:rPr lang="en-US" sz="2600" b="1" dirty="0" err="1" smtClean="0"/>
                        <a:t>vishnui</a:t>
                      </a:r>
                      <a:r>
                        <a:rPr lang="en-US" sz="2600" b="1" dirty="0" smtClean="0"/>
                        <a:t> </a:t>
                      </a:r>
                      <a:endParaRPr lang="en-GB" sz="2600" b="1" dirty="0" smtClean="0"/>
                    </a:p>
                    <a:p>
                      <a:endParaRPr lang="en-GB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112295" y="760363"/>
            <a:ext cx="72670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3200" b="1" dirty="0" smtClean="0"/>
              <a:t>Twin </a:t>
            </a:r>
            <a:r>
              <a:rPr lang="en-US" altLang="en-US" sz="3200" b="1" dirty="0"/>
              <a:t>Pillar Strategy:</a:t>
            </a:r>
          </a:p>
          <a:p>
            <a:pPr marL="977403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3200" dirty="0"/>
              <a:t>Mass Drug Administration (MDA) </a:t>
            </a:r>
          </a:p>
          <a:p>
            <a:pPr marL="977403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3200" dirty="0"/>
              <a:t>Morbidity Management &amp; Disability Prevention (MMDP</a:t>
            </a:r>
            <a:r>
              <a:rPr lang="en-US" altLang="en-US" sz="3200" dirty="0" smtClean="0"/>
              <a:t>)</a:t>
            </a:r>
          </a:p>
          <a:p>
            <a:pPr marL="520203" lvl="1" algn="just">
              <a:lnSpc>
                <a:spcPct val="150000"/>
              </a:lnSpc>
            </a:pPr>
            <a:endParaRPr lang="en-US" altLang="en-US" sz="3200" dirty="0" smtClean="0"/>
          </a:p>
          <a:p>
            <a:pPr marL="520203" lvl="1" algn="just">
              <a:lnSpc>
                <a:spcPct val="150000"/>
              </a:lnSpc>
            </a:pPr>
            <a:endParaRPr lang="en-US" altLang="en-US" sz="3200" dirty="0"/>
          </a:p>
          <a:p>
            <a:pPr marL="520203" lvl="1" algn="just"/>
            <a:r>
              <a:rPr lang="en-US" altLang="en-US" sz="3200" b="1" dirty="0" smtClean="0">
                <a:solidFill>
                  <a:srgbClr val="C00000"/>
                </a:solidFill>
              </a:rPr>
              <a:t>160 districts  under MDA, and need to achieve elimination target.</a:t>
            </a:r>
          </a:p>
          <a:p>
            <a:pPr marL="715283" lvl="1" indent="-19508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Elimination of 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LF- </a:t>
            </a: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Stretegy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3" name="Picture 1" descr="D:\desktop\pub health\Presentation\QRM\NVBDCP\L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79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03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14">
            <a:extLst>
              <a:ext uri="{FF2B5EF4-FFF2-40B4-BE49-F238E27FC236}">
                <a16:creationId xmlns:a16="http://schemas.microsoft.com/office/drawing/2014/main" id="{2CFE7770-4602-6A43-9537-5669846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5" y="-707677"/>
            <a:ext cx="184731" cy="4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48"/>
          </a:p>
        </p:txBody>
      </p:sp>
      <p:sp>
        <p:nvSpPr>
          <p:cNvPr id="3" name="Rectangle 2"/>
          <p:cNvSpPr/>
          <p:nvPr/>
        </p:nvSpPr>
        <p:spPr>
          <a:xfrm>
            <a:off x="160422" y="1260708"/>
            <a:ext cx="1264117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080" indent="-195080" algn="just">
              <a:buFont typeface="Arial" pitchFamily="34" charset="0"/>
              <a:buChar char="•"/>
            </a:pPr>
            <a:r>
              <a:rPr lang="en-GB" altLang="en-US" sz="2800" dirty="0"/>
              <a:t>Accelerated Plan </a:t>
            </a:r>
            <a:r>
              <a:rPr lang="en-GB" altLang="en-US" sz="2800" dirty="0" smtClean="0"/>
              <a:t>launched </a:t>
            </a:r>
            <a:r>
              <a:rPr lang="en-GB" altLang="en-US" sz="2800" dirty="0"/>
              <a:t>on 13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June 2018 in 10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Meeting of Global Alliance to Eliminate Lymphatic Filariasis (GALEF) in New Delhi </a:t>
            </a:r>
          </a:p>
          <a:p>
            <a:pPr algn="just"/>
            <a:endParaRPr lang="en-US" altLang="en-US" sz="2800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altLang="en-US" sz="2800" dirty="0"/>
              <a:t>Triple drug (IDA), (DEC + Albendazole+ Ivermectin) Therapy </a:t>
            </a:r>
            <a:r>
              <a:rPr lang="en-US" altLang="en-US" sz="2800" dirty="0" smtClean="0"/>
              <a:t>implemented </a:t>
            </a:r>
            <a:r>
              <a:rPr lang="en-US" altLang="en-US" sz="2800" dirty="0"/>
              <a:t>in following five districts: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/>
              <a:t>Arwal, Bihar: 20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Dec 2018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/>
              <a:t>Simdega, Jharkhand: 10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Jan 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smtClean="0"/>
              <a:t>Varanasi</a:t>
            </a:r>
            <a:r>
              <a:rPr lang="en-US" altLang="en-US" sz="2400" b="1" dirty="0"/>
              <a:t>, Uttar Pradesh: 20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Feb </a:t>
            </a:r>
            <a:r>
              <a:rPr lang="en-US" altLang="en-US" sz="2400" b="1" dirty="0" smtClean="0"/>
              <a:t>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smtClean="0"/>
              <a:t>Nagpur, Maharashtra: 20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Jan 2019</a:t>
            </a:r>
          </a:p>
          <a:p>
            <a:pPr marL="715292" lvl="1" indent="-195080" algn="just">
              <a:buFont typeface="Arial" pitchFamily="34" charset="0"/>
              <a:buChar char="•"/>
            </a:pPr>
            <a:r>
              <a:rPr lang="en-US" altLang="en-US" sz="2400" b="1" dirty="0" err="1" smtClean="0"/>
              <a:t>Yadgir</a:t>
            </a:r>
            <a:r>
              <a:rPr lang="en-US" altLang="en-US" sz="2400" b="1" dirty="0" smtClean="0"/>
              <a:t> Karnataka: Scheduled in Nov. 2019</a:t>
            </a:r>
            <a:endParaRPr lang="en-US" altLang="en-US" sz="2400" b="1" dirty="0"/>
          </a:p>
          <a:p>
            <a:pPr marL="195080" indent="-195080" algn="just">
              <a:buFont typeface="Arial" pitchFamily="34" charset="0"/>
              <a:buChar char="•"/>
            </a:pPr>
            <a:endParaRPr lang="en-US" sz="2400" b="1" dirty="0"/>
          </a:p>
          <a:p>
            <a:pPr marL="195080" indent="-195080" algn="just">
              <a:buFont typeface="Arial" pitchFamily="34" charset="0"/>
              <a:buChar char="•"/>
            </a:pPr>
            <a:r>
              <a:rPr lang="en-US" sz="2400" b="1" dirty="0"/>
              <a:t>Benefit of IDA: </a:t>
            </a:r>
            <a:r>
              <a:rPr lang="en-US" sz="2400" b="1" dirty="0" smtClean="0"/>
              <a:t>G</a:t>
            </a:r>
            <a:r>
              <a:rPr lang="en-US" sz="2400" dirty="0" smtClean="0"/>
              <a:t>ood </a:t>
            </a:r>
            <a:r>
              <a:rPr lang="en-US" sz="2400" dirty="0"/>
              <a:t>coverage and compliance can eliminate LF within 2-3 years in comparison to 5-7 rounds of MDA</a:t>
            </a:r>
          </a:p>
          <a:p>
            <a:pPr algn="just"/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Initiatives undertaken to Eliminate LF (1)</a:t>
            </a: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04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024716"/>
            <a:ext cx="12350663" cy="5949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/>
              <a:t>Prioritization of districts for scaling up of IDA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11 districts of Uttar Pradesh are prioritized for IDA scheduled in November 2019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/>
              <a:t>Increase in  </a:t>
            </a:r>
            <a:r>
              <a:rPr lang="en-US" sz="2800" dirty="0"/>
              <a:t>budget allocation for each component of the programme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Formation of technical Expert Committee  for ELF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Ensured drug supply for MDA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State &amp; Districts action plan has been circulated for compliance</a:t>
            </a:r>
          </a:p>
          <a:p>
            <a:pPr algn="just">
              <a:lnSpc>
                <a:spcPct val="100000"/>
              </a:lnSpc>
            </a:pPr>
            <a:r>
              <a:rPr lang="en-US" sz="2800" dirty="0"/>
              <a:t>Extra budget for ELF activity has been proposed</a:t>
            </a:r>
          </a:p>
          <a:p>
            <a:pPr marL="390152" indent="-390152" algn="just">
              <a:lnSpc>
                <a:spcPct val="100000"/>
              </a:lnSpc>
            </a:pPr>
            <a:r>
              <a:rPr lang="en-US" sz="2800" dirty="0"/>
              <a:t>Revised financial norms for morbidity management of Lymphoedema case from Rs. 150/- to Rs. 500/</a:t>
            </a:r>
            <a:r>
              <a:rPr lang="en-IN" sz="2800" dirty="0"/>
              <a:t> </a:t>
            </a:r>
          </a:p>
          <a:p>
            <a:pPr marL="390152" indent="-390152" algn="just">
              <a:lnSpc>
                <a:spcPct val="100000"/>
              </a:lnSpc>
            </a:pPr>
            <a:r>
              <a:rPr lang="en-IN" sz="2800" dirty="0"/>
              <a:t>Increased Community participation, Social mobilization and advocacy through partners</a:t>
            </a: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Initiatives undertaken to Eliminate LF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(2)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452" y="734168"/>
            <a:ext cx="11694056" cy="62804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Drug Compliance a major issue- </a:t>
            </a:r>
            <a:r>
              <a:rPr lang="en-US" sz="2400" b="1" dirty="0"/>
              <a:t>Promote supervised drug administration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HR availability and capacity </a:t>
            </a:r>
            <a:r>
              <a:rPr lang="en-US" sz="2400" dirty="0"/>
              <a:t>for Night Blood Survey (NBS)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Social Mobilization  &amp; Community Participation – </a:t>
            </a:r>
            <a:r>
              <a:rPr lang="en-US" sz="2400" b="1" dirty="0"/>
              <a:t>STATE SECRETARIES TO ENSURE ENGAGEMENT OF DIRTSICT COLLECTORS IN MDA – MASS MOVEMENT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MMDP – Hydrocelectomy and </a:t>
            </a:r>
            <a:r>
              <a:rPr lang="en-US" sz="2400" dirty="0" err="1"/>
              <a:t>Lymphoedema</a:t>
            </a:r>
            <a:r>
              <a:rPr lang="en-US" sz="2400" dirty="0"/>
              <a:t> </a:t>
            </a:r>
            <a:r>
              <a:rPr lang="en-US" sz="2400" dirty="0" smtClean="0"/>
              <a:t>Management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Preparation of microplan well ahead of MDA dates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Post MDA Assessment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Non endemic districts reporting LF cases – INITIATE MDA IN NEWER DISTRICTS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Vector Surveillance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Current Challenges and actions suggested</a:t>
            </a: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Japanese Encephalitis (JE)/</a:t>
            </a:r>
            <a:br>
              <a:rPr lang="en-US" sz="54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Acute Encephalitis Syndrome (AES)</a:t>
            </a: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C12F-6F41-433E-BBF5-730BB25B57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20440" y="1137920"/>
            <a:ext cx="97536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921">
              <a:solidFill>
                <a:srgbClr val="000000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77280" y="5623561"/>
            <a:ext cx="1869441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921">
              <a:solidFill>
                <a:srgbClr val="000000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44378" y="6884561"/>
            <a:ext cx="10507579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Number of Endemic Districts: 271 (22 States/UTs); Population: &gt;400 million   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 flipV="1">
            <a:off x="8453120" y="975361"/>
            <a:ext cx="650240" cy="223587"/>
          </a:xfrm>
          <a:prstGeom prst="rect">
            <a:avLst/>
          </a:prstGeom>
          <a:solidFill>
            <a:srgbClr val="50C228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GB" sz="853">
              <a:solidFill>
                <a:srgbClr val="000000"/>
              </a:solidFill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9582411" y="701662"/>
            <a:ext cx="28793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</a:rPr>
              <a:t>JE affected States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9582412" y="1004429"/>
            <a:ext cx="31871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Andhra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Arunachal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Assam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Bihar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Delhi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Goa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Haryana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Jharkhand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Kerala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Karnataka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Maharashtra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Manipur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Meghalaya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Nagaland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Odisha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Punjab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Tamil Nadu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Tripura</a:t>
            </a:r>
          </a:p>
          <a:p>
            <a:pPr>
              <a:buFontTx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Telanagana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Uttar Pradesh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Uttarakhand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West Bengal</a:t>
            </a:r>
          </a:p>
        </p:txBody>
      </p:sp>
      <p:pic>
        <p:nvPicPr>
          <p:cNvPr id="26634" name="Picture 3" descr="C:\Documents and Settings\POONAM\Desktop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552" y="943568"/>
            <a:ext cx="6974032" cy="573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795522" y="589788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Vellore 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1955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7280" y="3865881"/>
            <a:ext cx="988906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 err="1">
                <a:solidFill>
                  <a:sysClr val="windowText" lastClr="000000"/>
                </a:solidFill>
                <a:latin typeface="Calibri"/>
              </a:rPr>
              <a:t>Bankura</a:t>
            </a: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 &amp; </a:t>
            </a:r>
            <a:r>
              <a:rPr lang="en-US" sz="1067" b="1" kern="0" dirty="0" err="1">
                <a:solidFill>
                  <a:sysClr val="windowText" lastClr="000000"/>
                </a:solidFill>
                <a:latin typeface="Calibri"/>
              </a:rPr>
              <a:t>Burdwan</a:t>
            </a:r>
            <a:endParaRPr lang="en-US" sz="1067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1973</a:t>
            </a:r>
            <a:endParaRPr lang="en-IN" sz="1173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07840" y="6141722"/>
            <a:ext cx="582507" cy="169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Oval 20"/>
          <p:cNvSpPr/>
          <p:nvPr/>
        </p:nvSpPr>
        <p:spPr>
          <a:xfrm>
            <a:off x="4632961" y="2077722"/>
            <a:ext cx="10651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Uttar Pradesh</a:t>
            </a: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1978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795522" y="2794001"/>
            <a:ext cx="152400" cy="15241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7884162" y="2077722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Assam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1978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721602" y="2871895"/>
            <a:ext cx="228600" cy="1862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Oval 24"/>
          <p:cNvSpPr/>
          <p:nvPr/>
        </p:nvSpPr>
        <p:spPr>
          <a:xfrm>
            <a:off x="4876801" y="5085081"/>
            <a:ext cx="912707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Andhra Pradesh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1997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14241" y="4922521"/>
            <a:ext cx="760307" cy="1557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Arrow Connector 26"/>
          <p:cNvCxnSpPr>
            <a:endCxn id="28" idx="4"/>
          </p:cNvCxnSpPr>
          <p:nvPr/>
        </p:nvCxnSpPr>
        <p:spPr>
          <a:xfrm flipV="1">
            <a:off x="5852162" y="2453642"/>
            <a:ext cx="375920" cy="84328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Oval 27"/>
          <p:cNvSpPr/>
          <p:nvPr/>
        </p:nvSpPr>
        <p:spPr>
          <a:xfrm>
            <a:off x="5852161" y="1833883"/>
            <a:ext cx="751840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Bihar</a:t>
            </a:r>
          </a:p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2000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endCxn id="30" idx="5"/>
          </p:cNvCxnSpPr>
          <p:nvPr/>
        </p:nvCxnSpPr>
        <p:spPr>
          <a:xfrm flipH="1" flipV="1">
            <a:off x="3537375" y="2524760"/>
            <a:ext cx="526626" cy="20320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2763522" y="1996442"/>
            <a:ext cx="905934" cy="61806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20" b="1" kern="0" dirty="0">
                <a:solidFill>
                  <a:sysClr val="windowText" lastClr="000000"/>
                </a:solidFill>
                <a:latin typeface="Calibri"/>
              </a:rPr>
              <a:t>Delhi 2011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2" y="3784601"/>
            <a:ext cx="836507" cy="69765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Tripura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2013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152640" y="3622040"/>
            <a:ext cx="238760" cy="2573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Oval 32"/>
          <p:cNvSpPr/>
          <p:nvPr/>
        </p:nvSpPr>
        <p:spPr>
          <a:xfrm>
            <a:off x="6664962" y="232156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Jharkhand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2011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4" name="Straight Arrow Connector 33"/>
          <p:cNvCxnSpPr>
            <a:endCxn id="33" idx="3"/>
          </p:cNvCxnSpPr>
          <p:nvPr/>
        </p:nvCxnSpPr>
        <p:spPr>
          <a:xfrm flipV="1">
            <a:off x="6014720" y="2851576"/>
            <a:ext cx="772160" cy="60790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Oval 34"/>
          <p:cNvSpPr/>
          <p:nvPr/>
        </p:nvSpPr>
        <p:spPr>
          <a:xfrm>
            <a:off x="2682242" y="5410202"/>
            <a:ext cx="905934" cy="61806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120" b="1" kern="0" dirty="0">
                <a:solidFill>
                  <a:sysClr val="windowText" lastClr="000000"/>
                </a:solidFill>
                <a:latin typeface="Calibri"/>
              </a:rPr>
              <a:t>Kerala 2011</a:t>
            </a:r>
            <a:endParaRPr lang="en-IN" sz="112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6" name="Straight Arrow Connector 35"/>
          <p:cNvCxnSpPr>
            <a:endCxn id="35" idx="5"/>
          </p:cNvCxnSpPr>
          <p:nvPr/>
        </p:nvCxnSpPr>
        <p:spPr>
          <a:xfrm flipH="1" flipV="1">
            <a:off x="3456093" y="5938521"/>
            <a:ext cx="445347" cy="28448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Oval 36"/>
          <p:cNvSpPr/>
          <p:nvPr/>
        </p:nvSpPr>
        <p:spPr>
          <a:xfrm>
            <a:off x="6827520" y="1508763"/>
            <a:ext cx="1139614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067" b="1" kern="0" dirty="0">
                <a:solidFill>
                  <a:sysClr val="windowText" lastClr="000000"/>
                </a:solidFill>
                <a:latin typeface="Calibri"/>
              </a:rPr>
              <a:t>North Bengal districts 2014</a:t>
            </a:r>
            <a:endParaRPr lang="en-IN" sz="10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664962" y="2849881"/>
            <a:ext cx="228600" cy="40640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Oval 38"/>
          <p:cNvSpPr/>
          <p:nvPr/>
        </p:nvSpPr>
        <p:spPr>
          <a:xfrm>
            <a:off x="8046722" y="297180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Lower Assam districts</a:t>
            </a: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2014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965443" y="3053080"/>
            <a:ext cx="152400" cy="155787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Oval 40"/>
          <p:cNvSpPr/>
          <p:nvPr/>
        </p:nvSpPr>
        <p:spPr>
          <a:xfrm>
            <a:off x="5689602" y="4597403"/>
            <a:ext cx="836507" cy="61976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960" b="1" kern="0" dirty="0" err="1">
                <a:solidFill>
                  <a:sysClr val="windowText" lastClr="000000"/>
                </a:solidFill>
                <a:latin typeface="Calibri"/>
              </a:rPr>
              <a:t>Odisha</a:t>
            </a:r>
            <a:endParaRPr lang="en-US" sz="960" b="1" kern="0" dirty="0">
              <a:solidFill>
                <a:sysClr val="windowText" lastClr="000000"/>
              </a:solidFill>
              <a:latin typeface="Calibri"/>
            </a:endParaRPr>
          </a:p>
          <a:p>
            <a:pPr algn="ctr">
              <a:defRPr/>
            </a:pPr>
            <a:r>
              <a:rPr lang="en-US" sz="960" b="1" kern="0" dirty="0">
                <a:solidFill>
                  <a:sysClr val="windowText" lastClr="000000"/>
                </a:solidFill>
                <a:latin typeface="Calibri"/>
              </a:rPr>
              <a:t>2012</a:t>
            </a:r>
            <a:endParaRPr lang="en-IN" sz="96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JE ENDEMIC STATES IN INDIA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3" name="Picture 42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1" grpId="0" animBg="1" autoUpdateAnimBg="0"/>
      <p:bldP spid="23" grpId="0" animBg="1" autoUpdateAnimBg="0"/>
      <p:bldP spid="25" grpId="0" animBg="1" autoUpdateAnimBg="0"/>
      <p:bldP spid="28" grpId="0" animBg="1" autoUpdateAnimBg="0"/>
      <p:bldP spid="30" grpId="0" animBg="1" autoUpdateAnimBg="0"/>
      <p:bldP spid="31" grpId="0" animBg="1" autoUpdateAnimBg="0"/>
      <p:bldP spid="33" grpId="0" animBg="1" autoUpdateAnimBg="0"/>
      <p:bldP spid="35" grpId="0" animBg="1" autoUpdateAnimBg="0"/>
      <p:bldP spid="37" grpId="0" animBg="1" autoUpdateAnimBg="0"/>
      <p:bldP spid="39" grpId="0" animBg="1" autoUpdateAnimBg="0"/>
      <p:bldP spid="4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48789" y="5688352"/>
            <a:ext cx="1187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9750" indent="-526638" algn="just">
              <a:buFont typeface="Wingdings" pitchFamily="2" charset="2"/>
              <a:buChar char="Ø"/>
            </a:pPr>
            <a:r>
              <a:rPr lang="en-US" sz="2400" b="1" dirty="0">
                <a:cs typeface="Arial" pitchFamily="34" charset="0"/>
              </a:rPr>
              <a:t>22 out of 36 States/UTs in the Country are reporting JE/AES cases  of these ~70% of disease burden is contributed by 5 States (Assam, Bihar, Tamil Nadu, Uttar Pradesh and West Bengal).</a:t>
            </a:r>
          </a:p>
        </p:txBody>
      </p:sp>
      <p:sp>
        <p:nvSpPr>
          <p:cNvPr id="8" name="Rectangle 7"/>
          <p:cNvSpPr/>
          <p:nvPr/>
        </p:nvSpPr>
        <p:spPr>
          <a:xfrm>
            <a:off x="8790219" y="772799"/>
            <a:ext cx="768159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276" dirty="0"/>
              <a:t>2018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37979774"/>
              </p:ext>
            </p:extLst>
          </p:nvPr>
        </p:nvGraphicFramePr>
        <p:xfrm>
          <a:off x="6744961" y="829300"/>
          <a:ext cx="5928302" cy="485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42149" y="829300"/>
            <a:ext cx="1750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2800" dirty="0"/>
              <a:t>2017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40786386"/>
              </p:ext>
            </p:extLst>
          </p:nvPr>
        </p:nvGraphicFramePr>
        <p:xfrm>
          <a:off x="561643" y="1163789"/>
          <a:ext cx="5704719" cy="423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State-wise Proportion JE cases – 2017 &amp; 2018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Picture 12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n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79" y="713125"/>
            <a:ext cx="6947302" cy="64255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79290"/>
              </p:ext>
            </p:extLst>
          </p:nvPr>
        </p:nvGraphicFramePr>
        <p:xfrm>
          <a:off x="7485065" y="562248"/>
          <a:ext cx="2378689" cy="669006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0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87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Sentinel Sites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Andhra </a:t>
                      </a:r>
                      <a:r>
                        <a:rPr lang="en-IN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Prd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Arunachal Pradesh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Assam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Bihar 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Chhattisgarh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Delhi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US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Haryana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Jharkhand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Kerala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Karnataka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US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Madhya Pradesh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Maharashtra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Manipur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Meghalaya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Mizoram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Nagaland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Odisha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Puducherry</a:t>
                      </a:r>
                      <a:endParaRPr kumimoji="0" lang="en-IN" sz="14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Rajasthan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kumimoji="0" lang="en-IN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Tamil Nadu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Telangana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Tripura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Uttar Pradesh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068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Uttarakhand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West Bengal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06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10160" marR="10160" marT="1015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en-IN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59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32266"/>
              </p:ext>
            </p:extLst>
          </p:nvPr>
        </p:nvGraphicFramePr>
        <p:xfrm>
          <a:off x="9863753" y="931531"/>
          <a:ext cx="3051600" cy="5057052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718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18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Apex Referral Lab. 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Chandigarh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Chennai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Delhi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Dibrugarh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Gujarat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Hyderabad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Kolkata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Kerala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Lucknow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Pune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Karnataka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21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Odisha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IN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Surveillance activities: JE Sentinel Sites 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Surveillance activities: JE Sentinel Sites 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10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25" y="908592"/>
            <a:ext cx="123381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The </a:t>
            </a:r>
            <a:r>
              <a:rPr lang="en-US" sz="4000" dirty="0">
                <a:cs typeface="Arial" pitchFamily="34" charset="0"/>
              </a:rPr>
              <a:t>JE vaccination coverage should not </a:t>
            </a:r>
            <a:r>
              <a:rPr lang="en-US" sz="4000" dirty="0" smtClean="0">
                <a:cs typeface="Arial" pitchFamily="34" charset="0"/>
              </a:rPr>
              <a:t>be less </a:t>
            </a:r>
            <a:r>
              <a:rPr lang="en-US" sz="4000" dirty="0">
                <a:cs typeface="Arial" pitchFamily="34" charset="0"/>
              </a:rPr>
              <a:t>than 80% under Routine Immunization (RI</a:t>
            </a:r>
            <a:r>
              <a:rPr lang="en-US" sz="4000" dirty="0" smtClean="0">
                <a:cs typeface="Arial" pitchFamily="34" charset="0"/>
              </a:rPr>
              <a:t>) –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Poor coverage so far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Identify </a:t>
            </a:r>
            <a:r>
              <a:rPr lang="en-US" sz="4000" dirty="0">
                <a:cs typeface="Arial" pitchFamily="34" charset="0"/>
              </a:rPr>
              <a:t>block wise list of </a:t>
            </a:r>
            <a:r>
              <a:rPr lang="en-US" sz="4000" dirty="0" smtClean="0">
                <a:cs typeface="Arial" pitchFamily="34" charset="0"/>
              </a:rPr>
              <a:t>leftover children </a:t>
            </a:r>
            <a:r>
              <a:rPr lang="en-US" sz="4000" dirty="0">
                <a:cs typeface="Arial" pitchFamily="34" charset="0"/>
              </a:rPr>
              <a:t>and cover them by </a:t>
            </a:r>
            <a:r>
              <a:rPr lang="en-US" sz="4000" dirty="0" smtClean="0">
                <a:cs typeface="Arial" pitchFamily="34" charset="0"/>
              </a:rPr>
              <a:t>JE </a:t>
            </a:r>
            <a:r>
              <a:rPr lang="en-US" sz="4000" dirty="0">
                <a:cs typeface="Arial" pitchFamily="34" charset="0"/>
              </a:rPr>
              <a:t>vaccination drives at block level</a:t>
            </a:r>
            <a:r>
              <a:rPr lang="en-US" sz="4000" dirty="0" smtClean="0">
                <a:cs typeface="Arial" pitchFamily="34" charset="0"/>
              </a:rPr>
              <a:t>.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4000" dirty="0" smtClean="0">
                <a:cs typeface="Arial" pitchFamily="34" charset="0"/>
              </a:rPr>
              <a:t>States need to strictly follow the AES case definition for testing of JE on the patients CSF samples .</a:t>
            </a:r>
          </a:p>
          <a:p>
            <a:pPr marL="487690" indent="-487690" algn="just"/>
            <a:r>
              <a:rPr lang="en-US" sz="4000" dirty="0" smtClean="0">
                <a:cs typeface="Arial" pitchFamily="34" charset="0"/>
              </a:rPr>
              <a:t> 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4000" dirty="0"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Key Issues</a:t>
            </a: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25" y="1219197"/>
            <a:ext cx="121611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Strengthen </a:t>
            </a:r>
            <a:r>
              <a:rPr lang="en-US" sz="3200" dirty="0">
                <a:cs typeface="Arial" pitchFamily="34" charset="0"/>
              </a:rPr>
              <a:t>ASHAs </a:t>
            </a:r>
            <a:r>
              <a:rPr lang="en-US" sz="3200" dirty="0" smtClean="0">
                <a:cs typeface="Arial" pitchFamily="34" charset="0"/>
              </a:rPr>
              <a:t>for </a:t>
            </a:r>
            <a:r>
              <a:rPr lang="en-US" sz="3200" dirty="0">
                <a:cs typeface="Arial" pitchFamily="34" charset="0"/>
              </a:rPr>
              <a:t>early referral of AES cases. </a:t>
            </a:r>
            <a:endParaRPr lang="en-US" sz="32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PICUs need </a:t>
            </a:r>
            <a:r>
              <a:rPr lang="en-US" sz="3200" dirty="0">
                <a:cs typeface="Arial" pitchFamily="34" charset="0"/>
              </a:rPr>
              <a:t>to be made fully functional in the remaining high burdened </a:t>
            </a:r>
            <a:r>
              <a:rPr lang="en-US" sz="3200" dirty="0" smtClean="0">
                <a:cs typeface="Arial" pitchFamily="34" charset="0"/>
              </a:rPr>
              <a:t>districts(Assam-6 </a:t>
            </a:r>
            <a:r>
              <a:rPr lang="en-US" sz="3200" dirty="0">
                <a:cs typeface="Arial" pitchFamily="34" charset="0"/>
              </a:rPr>
              <a:t>out of 10, Bihar-6 (15), Uttar Pradesh-11 (20) </a:t>
            </a:r>
            <a:r>
              <a:rPr lang="en-US" sz="3200" dirty="0" smtClean="0">
                <a:cs typeface="Arial" pitchFamily="34" charset="0"/>
              </a:rPr>
              <a:t>. 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3200" dirty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r>
              <a:rPr lang="en-US" sz="3200" dirty="0" smtClean="0">
                <a:cs typeface="Arial" pitchFamily="34" charset="0"/>
              </a:rPr>
              <a:t>Physical medical Rehabilitation ( PMR) department to be made functional for </a:t>
            </a:r>
            <a:r>
              <a:rPr lang="en-US" sz="3200" dirty="0">
                <a:cs typeface="Arial" pitchFamily="34" charset="0"/>
              </a:rPr>
              <a:t>JE disabled patients (Assam-0/2, Bihar-0/2, Uttar Pradesh 2/3, West Bengal 0/2</a:t>
            </a:r>
            <a:r>
              <a:rPr lang="en-US" sz="3200" dirty="0" smtClean="0">
                <a:cs typeface="Arial" pitchFamily="34" charset="0"/>
              </a:rPr>
              <a:t>)</a:t>
            </a:r>
          </a:p>
          <a:p>
            <a:pPr marL="487690" indent="-487690" algn="just">
              <a:buFont typeface="Arial" pitchFamily="34" charset="0"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marL="487690" indent="-487690" algn="just">
              <a:buFont typeface="Arial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Key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Issues (2)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MALARIA</a:t>
            </a: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7625" y="73208"/>
            <a:ext cx="10619364" cy="114598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Let the vector not defeat the State Might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74604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44625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mosquito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8" y="3369999"/>
            <a:ext cx="3824075" cy="39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757" name="Picture 5" descr="Image result for King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1876926" y="1218660"/>
            <a:ext cx="5074361" cy="60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FB2D-B946-5342-8428-97E8C8AA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75" y="2158677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93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5E30-7DF0-4B4A-A6A6-3C615CF6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3D0A5-0AAA-844A-AA5B-7E9EFD8E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02945"/>
              </p:ext>
            </p:extLst>
          </p:nvPr>
        </p:nvGraphicFramePr>
        <p:xfrm>
          <a:off x="1542963" y="1411465"/>
          <a:ext cx="4778854" cy="524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618850215"/>
                    </a:ext>
                  </a:extLst>
                </a:gridCol>
                <a:gridCol w="1904769">
                  <a:extLst>
                    <a:ext uri="{9D8B030D-6E8A-4147-A177-3AD203B41FA5}">
                      <a16:colId xmlns:a16="http://schemas.microsoft.com/office/drawing/2014/main" val="1252715122"/>
                    </a:ext>
                  </a:extLst>
                </a:gridCol>
                <a:gridCol w="2029217">
                  <a:extLst>
                    <a:ext uri="{9D8B030D-6E8A-4147-A177-3AD203B41FA5}">
                      <a16:colId xmlns:a16="http://schemas.microsoft.com/office/drawing/2014/main" val="337361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 Qty. in 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42721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A&amp;N Islands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4953"/>
                  </a:ext>
                </a:extLst>
              </a:tr>
              <a:tr h="16283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Telangana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855737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Telangana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479508"/>
                  </a:ext>
                </a:extLst>
              </a:tr>
              <a:tr h="22860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Bihar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143837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32433"/>
                  </a:ext>
                </a:extLst>
              </a:tr>
              <a:tr h="8768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633844"/>
                  </a:ext>
                </a:extLst>
              </a:tr>
              <a:tr h="18609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70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Maharashtra* replacement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6670590"/>
                  </a:ext>
                </a:extLst>
              </a:tr>
              <a:tr h="14272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Gujarat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1266437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327867"/>
                  </a:ext>
                </a:extLst>
              </a:tr>
              <a:tr h="4071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Gujarat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42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Haryana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486628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454752"/>
                  </a:ext>
                </a:extLst>
              </a:tr>
              <a:tr h="212482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Andhra Pradesh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2595645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911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A.P.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65654"/>
                  </a:ext>
                </a:extLst>
              </a:tr>
              <a:tr h="186089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 Nadu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553374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1544636"/>
                  </a:ext>
                </a:extLst>
              </a:tr>
              <a:tr h="12526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Odisha**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2654301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310320"/>
                  </a:ext>
                </a:extLst>
              </a:tr>
              <a:tr h="18609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Rajasthan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2217521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4787345"/>
                  </a:ext>
                </a:extLst>
              </a:tr>
              <a:tr h="162839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Rajasthan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794221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303505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762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1604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90DC39-6549-9241-A5F2-E437681D9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12122"/>
              </p:ext>
            </p:extLst>
          </p:nvPr>
        </p:nvGraphicFramePr>
        <p:xfrm>
          <a:off x="6674494" y="1430089"/>
          <a:ext cx="5112499" cy="455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493">
                  <a:extLst>
                    <a:ext uri="{9D8B030D-6E8A-4147-A177-3AD203B41FA5}">
                      <a16:colId xmlns:a16="http://schemas.microsoft.com/office/drawing/2014/main" val="618850215"/>
                    </a:ext>
                  </a:extLst>
                </a:gridCol>
                <a:gridCol w="2566570">
                  <a:extLst>
                    <a:ext uri="{9D8B030D-6E8A-4147-A177-3AD203B41FA5}">
                      <a16:colId xmlns:a16="http://schemas.microsoft.com/office/drawing/2014/main" val="1252715122"/>
                    </a:ext>
                  </a:extLst>
                </a:gridCol>
                <a:gridCol w="1653436">
                  <a:extLst>
                    <a:ext uri="{9D8B030D-6E8A-4147-A177-3AD203B41FA5}">
                      <a16:colId xmlns:a16="http://schemas.microsoft.com/office/drawing/2014/main" val="337361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 Qty. in 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42721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Bengal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4953"/>
                  </a:ext>
                </a:extLst>
              </a:tr>
              <a:tr h="16283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Bengal replacement*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85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Punjab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479508"/>
                  </a:ext>
                </a:extLst>
              </a:tr>
              <a:tr h="228608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Pudducherry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3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3916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Dadar &amp; Nagar Haveli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816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Uttarakhand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9655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86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Chhattisgarh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1838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Jharkhand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1760000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1423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Madhya Pradesh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1507000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18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Uttar Pradesh Replacement*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44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LLINl Requirement  for saturation of sub-centres with API 1 and above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11593958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32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LLIN supplied in 2016 to be replaced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84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17093958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7976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C4E35F-E7F9-B84B-B57A-238C78AFF62C}"/>
              </a:ext>
            </a:extLst>
          </p:cNvPr>
          <p:cNvSpPr txBox="1"/>
          <p:nvPr/>
        </p:nvSpPr>
        <p:spPr>
          <a:xfrm>
            <a:off x="300625" y="137786"/>
            <a:ext cx="12162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Technical Requirement of LLINs under DBS for FY 2019-2020 for saturation of sub-</a:t>
            </a:r>
            <a:r>
              <a:rPr lang="en-US" sz="2400" b="1" dirty="0" err="1"/>
              <a:t>cemtres</a:t>
            </a:r>
            <a:r>
              <a:rPr lang="en-US" sz="2400" b="1" dirty="0"/>
              <a:t> with API 1 and above and replacement of LLINs supplied  during 2016</a:t>
            </a:r>
          </a:p>
        </p:txBody>
      </p:sp>
    </p:spTree>
    <p:extLst>
      <p:ext uri="{BB962C8B-B14F-4D97-AF65-F5344CB8AC3E}">
        <p14:creationId xmlns:p14="http://schemas.microsoft.com/office/powerpoint/2010/main" val="13656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97" y="145626"/>
            <a:ext cx="9103360" cy="5057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Vaccination status in Assam &amp; Bihar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D2E1-8EE1-4D68-8A0C-6505E14BFCFB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538618" y="989556"/>
            <a:ext cx="121001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Districts already under immunization in Assam  (28 districts) and Bihar (24 districts): 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Districts newly identified for immunization in Bihar:</a:t>
            </a:r>
          </a:p>
          <a:p>
            <a:endParaRPr lang="en-US" sz="2000" dirty="0"/>
          </a:p>
          <a:p>
            <a:pPr marL="365771"/>
            <a:r>
              <a:rPr lang="en-US" sz="2000" b="1" dirty="0"/>
              <a:t>Bihar: </a:t>
            </a:r>
          </a:p>
          <a:p>
            <a:pPr marL="365771" algn="just"/>
            <a:r>
              <a:rPr lang="en-US" sz="2000" dirty="0" err="1"/>
              <a:t>Katihar</a:t>
            </a:r>
            <a:r>
              <a:rPr lang="en-US" sz="2000" dirty="0"/>
              <a:t>, </a:t>
            </a:r>
            <a:r>
              <a:rPr lang="en-US" sz="2000" dirty="0" err="1"/>
              <a:t>Kishanganj</a:t>
            </a:r>
            <a:r>
              <a:rPr lang="en-US" sz="2000" dirty="0"/>
              <a:t>, </a:t>
            </a:r>
            <a:r>
              <a:rPr lang="en-US" sz="2000" dirty="0" err="1"/>
              <a:t>Madhepura</a:t>
            </a:r>
            <a:r>
              <a:rPr lang="en-US" sz="2000" dirty="0"/>
              <a:t>, </a:t>
            </a:r>
            <a:r>
              <a:rPr lang="en-US" sz="2000" dirty="0" err="1"/>
              <a:t>Madhubani</a:t>
            </a:r>
            <a:r>
              <a:rPr lang="en-US" sz="2000" dirty="0"/>
              <a:t>, </a:t>
            </a:r>
            <a:r>
              <a:rPr lang="en-US" sz="2000" dirty="0" err="1"/>
              <a:t>Munger</a:t>
            </a:r>
            <a:r>
              <a:rPr lang="en-US" sz="2000" dirty="0"/>
              <a:t>, </a:t>
            </a:r>
            <a:r>
              <a:rPr lang="en-US" sz="2000" dirty="0" err="1"/>
              <a:t>Purnia</a:t>
            </a:r>
            <a:r>
              <a:rPr lang="en-US" sz="2000" dirty="0"/>
              <a:t>, </a:t>
            </a:r>
            <a:r>
              <a:rPr lang="en-US" sz="2000" dirty="0" err="1"/>
              <a:t>Rohtas</a:t>
            </a:r>
            <a:r>
              <a:rPr lang="en-US" sz="2000" dirty="0"/>
              <a:t>, </a:t>
            </a:r>
            <a:r>
              <a:rPr lang="en-US" sz="2000" dirty="0" err="1"/>
              <a:t>Saharsa</a:t>
            </a:r>
            <a:r>
              <a:rPr lang="en-US" sz="2000" dirty="0"/>
              <a:t>, </a:t>
            </a:r>
            <a:r>
              <a:rPr lang="en-US" sz="2000" dirty="0" err="1"/>
              <a:t>Sheohar</a:t>
            </a:r>
            <a:r>
              <a:rPr lang="en-US" sz="2000" dirty="0"/>
              <a:t>, </a:t>
            </a:r>
            <a:r>
              <a:rPr lang="en-US" sz="2000" dirty="0" err="1"/>
              <a:t>Sitamarhi</a:t>
            </a:r>
            <a:r>
              <a:rPr lang="en-US" sz="2000" dirty="0"/>
              <a:t>, </a:t>
            </a:r>
            <a:r>
              <a:rPr lang="en-US" sz="2000" dirty="0" err="1"/>
              <a:t>Supaul</a:t>
            </a:r>
            <a:r>
              <a:rPr lang="en-US" sz="2000" dirty="0"/>
              <a:t>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19" y="1454106"/>
            <a:ext cx="11731157" cy="39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" y="145626"/>
            <a:ext cx="11736888" cy="992294"/>
          </a:xfrm>
        </p:spPr>
        <p:txBody>
          <a:bodyPr/>
          <a:lstStyle/>
          <a:p>
            <a:pPr algn="ctr"/>
            <a:r>
              <a:rPr lang="en-US" sz="1920" b="1" dirty="0">
                <a:solidFill>
                  <a:srgbClr val="000000"/>
                </a:solidFill>
                <a:latin typeface="Arial"/>
              </a:rPr>
              <a:t>District reporting highest number of AES/JE cases and deaths in 2019 (till 30.06.2019), Vaccination coverage and PICU status in Assam and Bihar</a:t>
            </a:r>
            <a:r>
              <a:rPr lang="en-US" sz="2133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133" b="1" dirty="0">
                <a:solidFill>
                  <a:srgbClr val="000000"/>
                </a:solidFill>
                <a:latin typeface="Arial"/>
              </a:rPr>
            </a:br>
            <a:endParaRPr lang="en-US" sz="192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D2E1-8EE1-4D68-8A0C-6505E14BFCFB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72464"/>
              </p:ext>
            </p:extLst>
          </p:nvPr>
        </p:nvGraphicFramePr>
        <p:xfrm>
          <a:off x="1315233" y="1056641"/>
          <a:ext cx="10684700" cy="2427933"/>
        </p:xfrm>
        <a:graphic>
          <a:graphicData uri="http://schemas.openxmlformats.org/drawingml/2006/table">
            <a:tbl>
              <a:tblPr/>
              <a:tblGrid>
                <a:gridCol w="99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1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7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District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Vaccination coverage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Cases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Deaths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Cases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Deaths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Assam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Kamrup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>
                        <a:tabLst/>
                      </a:pPr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Jorhat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Dibrugarh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Lakhimpur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Bihar</a:t>
                      </a:r>
                    </a:p>
                  </a:txBody>
                  <a:tcPr marL="9913" marR="9913" marT="99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Muzzafarpur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437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E.Champaran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kumimoji="0" lang="en-US" sz="15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Sitamarhi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913" marR="9913" marT="9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planned in Oct 2019</a:t>
                      </a:r>
                    </a:p>
                  </a:txBody>
                  <a:tcPr marL="9913" marR="9913" marT="99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4100"/>
              </p:ext>
            </p:extLst>
          </p:nvPr>
        </p:nvGraphicFramePr>
        <p:xfrm>
          <a:off x="894080" y="3657601"/>
          <a:ext cx="11216639" cy="316208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0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PICU Status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82">
                <a:tc>
                  <a:txBody>
                    <a:bodyPr/>
                    <a:lstStyle/>
                    <a:p>
                      <a:endParaRPr 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Districts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54"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Assam (10)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Functional (4)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Dibrugarh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Golaghat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Lakhimpur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ibsagar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Others (6)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Dhemaji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Tinsukia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Udalgiri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Proposed for approval of Civil works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Barpeta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Jorhat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Sonitpur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Not  initiated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82"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Bihar</a:t>
                      </a:r>
                    </a:p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(15)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Functional (2)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Muzaffarpur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and Patna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54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Others (13)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Darbanga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East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Champaran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Gaya,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Nawada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Vaishali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Purchase of Equipments under process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726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Aurangabad,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Gopalganj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Jahanabad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Nalanda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Samartipur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, Saran, </a:t>
                      </a:r>
                      <a:r>
                        <a:rPr lang="en-US" sz="1300" b="0" dirty="0" err="1">
                          <a:latin typeface="Arial" pitchFamily="34" charset="0"/>
                          <a:cs typeface="Arial" pitchFamily="34" charset="0"/>
                        </a:rPr>
                        <a:t>Siwan</a:t>
                      </a:r>
                      <a:r>
                        <a:rPr lang="en-US" sz="1300" b="0" dirty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US" sz="1300" b="0" baseline="0" dirty="0">
                          <a:latin typeface="Arial" pitchFamily="34" charset="0"/>
                          <a:cs typeface="Arial" pitchFamily="34" charset="0"/>
                        </a:rPr>
                        <a:t> West </a:t>
                      </a:r>
                      <a:r>
                        <a:rPr lang="en-US" sz="1300" b="0" baseline="0" dirty="0" err="1">
                          <a:latin typeface="Arial" pitchFamily="34" charset="0"/>
                          <a:cs typeface="Arial" pitchFamily="34" charset="0"/>
                        </a:rPr>
                        <a:t>Champaran</a:t>
                      </a:r>
                      <a:endParaRPr lang="en-US"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Not  initiated</a:t>
                      </a:r>
                    </a:p>
                  </a:txBody>
                  <a:tcPr marL="97536" marR="97536" marT="48755" marB="487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74" y="1803401"/>
            <a:ext cx="11216640" cy="141393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2F992B-3393-4B29-8796-0529D6D2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74" y="126999"/>
            <a:ext cx="12352914" cy="57129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N" altLang="en-US" sz="3200" b="1" dirty="0">
                <a:latin typeface="+mn-lt"/>
                <a:cs typeface="Arial" pitchFamily="34" charset="0"/>
              </a:rPr>
              <a:t>Seasonal trend of Dengue cases in India  2015-2019</a:t>
            </a:r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DEB3B714-FA33-4060-B3D3-041DB8F7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5024442"/>
            <a:ext cx="12585352" cy="18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034" tIns="50516" rIns="101034" bIns="505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Cases increase during monsoon and peak transmission is observed September and October.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 Ensure vector/larval control measures- effective Aedes breeding to be checked on weekly basis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276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76" b="1" dirty="0">
                <a:latin typeface="Calibri" panose="020F0502020204030204" pitchFamily="34" charset="0"/>
              </a:rPr>
              <a:t>Transmission is perennial in southern and western parts of the country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3B190910-7654-4BD6-B704-469BEAA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058" y="1992985"/>
            <a:ext cx="1189813" cy="29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35">
                <a:latin typeface="Calibri" panose="020F0502020204030204" pitchFamily="34" charset="0"/>
              </a:rPr>
              <a:t>(Prov. till  Aug)</a:t>
            </a:r>
            <a:endParaRPr lang="en-IN" altLang="en-US" sz="1335">
              <a:latin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7E98CA-513C-4423-8BCF-42E395D35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31949"/>
              </p:ext>
            </p:extLst>
          </p:nvPr>
        </p:nvGraphicFramePr>
        <p:xfrm>
          <a:off x="241300" y="698292"/>
          <a:ext cx="12467188" cy="426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199D359-C04F-4E38-B13C-96B6DC353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57461"/>
              </p:ext>
            </p:extLst>
          </p:nvPr>
        </p:nvGraphicFramePr>
        <p:xfrm>
          <a:off x="181156" y="212942"/>
          <a:ext cx="12319819" cy="611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EEA021-FDDD-2241-A124-323A95A84A51}"/>
              </a:ext>
            </a:extLst>
          </p:cNvPr>
          <p:cNvSpPr txBox="1"/>
          <p:nvPr/>
        </p:nvSpPr>
        <p:spPr>
          <a:xfrm>
            <a:off x="1202499" y="5956312"/>
            <a:ext cx="1099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districts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26F9E80-E283-4663-BC61-0069C709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726" y="189951"/>
            <a:ext cx="9471348" cy="5221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N" altLang="en-US" sz="2400" b="1" dirty="0">
                <a:latin typeface="+mn-lt"/>
                <a:cs typeface="Arial" pitchFamily="34" charset="0"/>
              </a:rPr>
              <a:t>Year- wise Chikungunya Cases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3F6F90C5-31F8-410F-857D-B2F5B03C6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726" y="6258574"/>
            <a:ext cx="10265122" cy="8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34" tIns="50516" rIns="101034" bIns="50516">
            <a:spAutoFit/>
          </a:bodyPr>
          <a:lstStyle>
            <a:lvl1pPr marL="209550" indent="-209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440"/>
              </a:spcBef>
              <a:spcAft>
                <a:spcPts val="44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" panose="020F0502020204030204" pitchFamily="34" charset="0"/>
              </a:rPr>
              <a:t>15 %</a:t>
            </a:r>
            <a:r>
              <a:rPr lang="en-US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decrease</a:t>
            </a:r>
            <a:r>
              <a:rPr lang="en-US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in 2018 compared to corresponding period in 2017</a:t>
            </a:r>
          </a:p>
          <a:p>
            <a:pPr algn="just" eaLnBrk="1" hangingPunct="1">
              <a:spcBef>
                <a:spcPts val="440"/>
              </a:spcBef>
              <a:spcAft>
                <a:spcPts val="440"/>
              </a:spcAft>
              <a:buFont typeface="Wingdings" panose="05000000000000000000" pitchFamily="2" charset="2"/>
              <a:buChar char="v"/>
            </a:pPr>
            <a:r>
              <a:rPr lang="en-IN" altLang="en-US" sz="2000" dirty="0">
                <a:latin typeface="Calibri" panose="020F0502020204030204" pitchFamily="34" charset="0"/>
              </a:rPr>
              <a:t>No death due to Chikungunya since last 12 years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FD26C7C2-0D80-483D-84B2-77692088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645" y="6017732"/>
            <a:ext cx="1441124" cy="2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34" tIns="50516" rIns="101034" bIns="505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92" b="1">
                <a:latin typeface="Calibri" panose="020F0502020204030204" pitchFamily="34" charset="0"/>
              </a:rPr>
              <a:t>(Prov. till  31</a:t>
            </a:r>
            <a:r>
              <a:rPr lang="en-US" altLang="en-US" sz="1092" b="1" baseline="30000">
                <a:latin typeface="Calibri" panose="020F0502020204030204" pitchFamily="34" charset="0"/>
              </a:rPr>
              <a:t>st</a:t>
            </a:r>
            <a:r>
              <a:rPr lang="en-US" altLang="en-US" sz="1092" b="1">
                <a:latin typeface="Calibri" panose="020F0502020204030204" pitchFamily="34" charset="0"/>
              </a:rPr>
              <a:t> Aug.)</a:t>
            </a:r>
            <a:endParaRPr lang="en-IN" altLang="en-US" sz="1092" b="1">
              <a:latin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0F0974-2585-4D52-99A1-BB5059FF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90549"/>
              </p:ext>
            </p:extLst>
          </p:nvPr>
        </p:nvGraphicFramePr>
        <p:xfrm>
          <a:off x="718442" y="952549"/>
          <a:ext cx="11567916" cy="53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5072" y="-7294"/>
            <a:ext cx="12614656" cy="5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cs typeface="Arial" pitchFamily="34" charset="0"/>
              </a:rPr>
              <a:t>AES &amp; </a:t>
            </a:r>
            <a:r>
              <a:rPr lang="en-US" sz="2800" b="1" dirty="0">
                <a:ea typeface="+mj-ea"/>
                <a:cs typeface="Arial" pitchFamily="34" charset="0"/>
              </a:rPr>
              <a:t>JE cases in India 2008-2019 (till 15</a:t>
            </a:r>
            <a:r>
              <a:rPr lang="en-US" sz="2800" b="1" baseline="30000" dirty="0">
                <a:ea typeface="+mj-ea"/>
                <a:cs typeface="Arial" pitchFamily="34" charset="0"/>
              </a:rPr>
              <a:t>th</a:t>
            </a:r>
            <a:r>
              <a:rPr lang="en-US" sz="2800" b="1" dirty="0">
                <a:ea typeface="+mj-ea"/>
                <a:cs typeface="Arial" pitchFamily="34" charset="0"/>
              </a:rPr>
              <a:t> Sep 2019)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222" y="4832264"/>
            <a:ext cx="12076356" cy="229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380" indent="-362380">
              <a:spcBef>
                <a:spcPts val="641"/>
              </a:spcBef>
              <a:buFont typeface="Wingdings" pitchFamily="2" charset="2"/>
              <a:buChar char="§"/>
              <a:defRPr/>
            </a:pPr>
            <a:r>
              <a:rPr lang="en-US" sz="2048" b="1" dirty="0">
                <a:cs typeface="Arial" pitchFamily="34" charset="0"/>
              </a:rPr>
              <a:t>Of the total AES cases, 11–14% are due to JE. Other causes of AES  are </a:t>
            </a:r>
            <a:r>
              <a:rPr lang="en-US" sz="2048" b="1" dirty="0">
                <a:solidFill>
                  <a:srgbClr val="FF0000"/>
                </a:solidFill>
                <a:cs typeface="Arial" pitchFamily="34" charset="0"/>
              </a:rPr>
              <a:t>Scrub Typhus, Leptospirosis, Herpes, West Nile, Dengue,  Bacterial Meningitis, Malaria. 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Case Fatality Ratio of AES cases declined from 8.0% in 2017 to 5.6% in 2018.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Case Fatality Ratio of JE cases declined from 11.6% in 2017 to 10.8% in 2018.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Number of Sentinel sites increased from 51 in 2005 to 143 in 2019 till date. </a:t>
            </a:r>
          </a:p>
          <a:p>
            <a:pPr marL="362380" indent="-362380">
              <a:spcBef>
                <a:spcPts val="641"/>
              </a:spcBef>
              <a:buFont typeface="Arial" pitchFamily="34" charset="0"/>
              <a:buChar char="•"/>
              <a:defRPr/>
            </a:pPr>
            <a:r>
              <a:rPr lang="en-US" sz="2048" b="1" dirty="0">
                <a:cs typeface="Arial" pitchFamily="34" charset="0"/>
              </a:rPr>
              <a:t>1552 JE cases and 176 deaths have been reported till 15.09.2019.</a:t>
            </a:r>
          </a:p>
        </p:txBody>
      </p:sp>
      <p:graphicFrame>
        <p:nvGraphicFramePr>
          <p:cNvPr id="15668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00582"/>
              </p:ext>
            </p:extLst>
          </p:nvPr>
        </p:nvGraphicFramePr>
        <p:xfrm>
          <a:off x="538619" y="576197"/>
          <a:ext cx="12076356" cy="412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70" name="Worksheet" r:id="rId3" imgW="6715041" imgH="3629096" progId="">
                  <p:embed/>
                </p:oleObj>
              </mc:Choice>
              <mc:Fallback>
                <p:oleObj name="Worksheet" r:id="rId3" imgW="6715041" imgH="3629096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19" y="576197"/>
                        <a:ext cx="12076356" cy="412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6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MALARIA ELIMINATION TARGETS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6" name="Content Placeholder 3" descr="Content Placeholder 3"/>
          <p:cNvPicPr>
            <a:picLocks noChangeAspect="1"/>
          </p:cNvPicPr>
          <p:nvPr/>
        </p:nvPicPr>
        <p:blipFill>
          <a:blip r:embed="rId3"/>
          <a:srcRect l="14999" r="7499"/>
          <a:stretch>
            <a:fillRect/>
          </a:stretch>
        </p:blipFill>
        <p:spPr>
          <a:xfrm>
            <a:off x="7653359" y="327473"/>
            <a:ext cx="5278664" cy="59857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Diagram 9"/>
          <p:cNvGrpSpPr/>
          <p:nvPr/>
        </p:nvGrpSpPr>
        <p:grpSpPr>
          <a:xfrm>
            <a:off x="235733" y="562167"/>
            <a:ext cx="7562895" cy="5812489"/>
            <a:chOff x="-9695" y="-772948"/>
            <a:chExt cx="6220615" cy="5909715"/>
          </a:xfrm>
        </p:grpSpPr>
        <p:grpSp>
          <p:nvGrpSpPr>
            <p:cNvPr id="189" name="Group"/>
            <p:cNvGrpSpPr/>
            <p:nvPr/>
          </p:nvGrpSpPr>
          <p:grpSpPr>
            <a:xfrm>
              <a:off x="2285850" y="-772948"/>
              <a:ext cx="3925070" cy="2009138"/>
              <a:chOff x="-6069" y="-772948"/>
              <a:chExt cx="3925069" cy="2009137"/>
            </a:xfrm>
          </p:grpSpPr>
          <p:sp>
            <p:nvSpPr>
              <p:cNvPr id="187" name="Shape"/>
              <p:cNvSpPr/>
              <p:nvPr/>
            </p:nvSpPr>
            <p:spPr>
              <a:xfrm rot="5400000">
                <a:off x="905083" y="-1643568"/>
                <a:ext cx="2009137" cy="3750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98"/>
                      <a:pt x="21600" y="17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783"/>
                    </a:lnTo>
                    <a:cubicBezTo>
                      <a:pt x="0" y="798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  <a:defRPr sz="2000"/>
                </a:pPr>
                <a:endParaRPr sz="2133"/>
              </a:p>
            </p:txBody>
          </p:sp>
          <p:sp>
            <p:nvSpPr>
              <p:cNvPr id="188" name="Chandigarh, Daman &amp; Diu, Delhi, Goa, Haryana, Himachal Pradesh, J &amp; K, Kerala, Lakshwadeep, Manipur, Puducherry, Punjab, Rajasthan, Sikkim, Uttarakhand">
                <a:hlinkClick r:id="rId4"/>
              </p:cNvPr>
              <p:cNvSpPr txBox="1"/>
              <p:nvPr/>
            </p:nvSpPr>
            <p:spPr>
              <a:xfrm>
                <a:off x="-6069" y="-664680"/>
                <a:ext cx="3925069" cy="177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pPr marL="0" lvl="1" fontAlgn="t" hangingPunct="0"/>
                <a:r>
                  <a:rPr lang="en-IN" sz="2400" b="1" dirty="0" smtClean="0"/>
                  <a:t>Chandigarh</a:t>
                </a:r>
                <a:r>
                  <a:rPr lang="en-IN" sz="2400" b="1" dirty="0"/>
                  <a:t>, Daman &amp; Diu, Haryana,  Manipur , Punjab, Rajasthan , </a:t>
                </a:r>
                <a:r>
                  <a:rPr lang="en-IN" sz="2400" b="1" dirty="0" err="1"/>
                  <a:t>Uttarakhand</a:t>
                </a:r>
                <a:r>
                  <a:rPr lang="en-US" sz="2400" b="1" dirty="0"/>
                  <a:t> </a:t>
                </a:r>
                <a:endParaRPr lang="en-IN" sz="3200" b="1" dirty="0"/>
              </a:p>
              <a:p>
                <a:pPr marL="0" lvl="1" fontAlgn="t" hangingPunct="0"/>
                <a:r>
                  <a:rPr lang="en-US" sz="2400" b="1" dirty="0">
                    <a:solidFill>
                      <a:schemeClr val="accent6"/>
                    </a:solidFill>
                  </a:rPr>
                  <a:t>ELIMINATE MALARIA BY 2020</a:t>
                </a:r>
                <a:endParaRPr lang="en-IN" sz="32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92" name="Group"/>
            <p:cNvGrpSpPr/>
            <p:nvPr/>
          </p:nvGrpSpPr>
          <p:grpSpPr>
            <a:xfrm>
              <a:off x="16923" y="-758951"/>
              <a:ext cx="2119842" cy="1802119"/>
              <a:chOff x="16923" y="-910740"/>
              <a:chExt cx="2119841" cy="1802118"/>
            </a:xfrm>
          </p:grpSpPr>
          <p:sp>
            <p:nvSpPr>
              <p:cNvPr id="190" name="Rounded Rectangle"/>
              <p:cNvSpPr/>
              <p:nvPr/>
            </p:nvSpPr>
            <p:spPr>
              <a:xfrm>
                <a:off x="107728" y="-540705"/>
                <a:ext cx="2016643" cy="104596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191" name="Category 1…"/>
              <p:cNvSpPr txBox="1"/>
              <p:nvPr/>
            </p:nvSpPr>
            <p:spPr>
              <a:xfrm>
                <a:off x="16923" y="-910740"/>
                <a:ext cx="2119841" cy="18021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133" dirty="0"/>
                  <a:t>Category 1 </a:t>
                </a:r>
                <a:r>
                  <a:rPr lang="en-US" sz="2133" dirty="0">
                    <a:solidFill>
                      <a:srgbClr val="FFFFFF"/>
                    </a:solidFill>
                  </a:rPr>
                  <a:t> </a:t>
                </a:r>
                <a:r>
                  <a:rPr sz="2133" dirty="0"/>
                  <a:t>(15)</a:t>
                </a:r>
                <a:endParaRPr lang="en-US" sz="2133" dirty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1173" dirty="0"/>
                  <a:t>-State/Districts reporting an API of less than 1 case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IN" sz="2276" dirty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2276" dirty="0"/>
                  <a:t>12079( 3%)</a:t>
                </a:r>
                <a:endParaRPr lang="en-US" sz="2276" dirty="0"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2253620" y="1396715"/>
              <a:ext cx="3822980" cy="1599620"/>
              <a:chOff x="-41412" y="-830685"/>
              <a:chExt cx="3822979" cy="1599619"/>
            </a:xfrm>
          </p:grpSpPr>
          <p:sp>
            <p:nvSpPr>
              <p:cNvPr id="193" name="Shape"/>
              <p:cNvSpPr/>
              <p:nvPr/>
            </p:nvSpPr>
            <p:spPr>
              <a:xfrm rot="5400000">
                <a:off x="1048671" y="-1920768"/>
                <a:ext cx="1599619" cy="3779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31"/>
                      <a:pt x="21600" y="163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634"/>
                    </a:lnTo>
                    <a:cubicBezTo>
                      <a:pt x="0" y="73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</a:pPr>
                <a:endParaRPr sz="1707"/>
              </a:p>
            </p:txBody>
          </p:sp>
          <p:sp>
            <p:nvSpPr>
              <p:cNvPr id="194" name="Andhra Pradesh, Assam, Bihar, Gujarat, Karnataka, Maharashtra, Nagaland, Tamil Nadu, Telangana, Uttar Pradesh, West Bengal"/>
              <p:cNvSpPr txBox="1"/>
              <p:nvPr/>
            </p:nvSpPr>
            <p:spPr>
              <a:xfrm>
                <a:off x="-41412" y="-729741"/>
                <a:ext cx="3822979" cy="1397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r>
                  <a:rPr lang="en-IN" sz="2400" b="1" dirty="0"/>
                  <a:t>Assam ,  Gujarat, Karnataka , Maharashtra, Uttar Pradesh</a:t>
                </a:r>
                <a:endParaRPr lang="en-IN" sz="2800" b="1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ELIMINATE MALARIA BY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2022</a:t>
                </a:r>
                <a:endParaRPr lang="en-IN" sz="28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98" name="Group"/>
            <p:cNvGrpSpPr/>
            <p:nvPr/>
          </p:nvGrpSpPr>
          <p:grpSpPr>
            <a:xfrm>
              <a:off x="24428" y="681230"/>
              <a:ext cx="2203394" cy="2424383"/>
              <a:chOff x="24428" y="-1494587"/>
              <a:chExt cx="2203393" cy="2424382"/>
            </a:xfrm>
          </p:grpSpPr>
          <p:sp>
            <p:nvSpPr>
              <p:cNvPr id="196" name="Rounded Rectangle"/>
              <p:cNvSpPr/>
              <p:nvPr/>
            </p:nvSpPr>
            <p:spPr>
              <a:xfrm>
                <a:off x="24429" y="-799846"/>
                <a:ext cx="2203392" cy="1176193"/>
              </a:xfrm>
              <a:prstGeom prst="roundRect">
                <a:avLst>
                  <a:gd name="adj" fmla="val 16667"/>
                </a:avLst>
              </a:prstGeom>
              <a:solidFill>
                <a:srgbClr val="FF66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197" name="Category 2…"/>
              <p:cNvSpPr txBox="1"/>
              <p:nvPr/>
            </p:nvSpPr>
            <p:spPr>
              <a:xfrm>
                <a:off x="24428" y="-1494587"/>
                <a:ext cx="2114865" cy="24243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US" sz="2133" dirty="0" smtClean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endParaRPr lang="en-US" sz="2133" dirty="0" smtClean="0"/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133" dirty="0" smtClean="0"/>
                  <a:t>Category </a:t>
                </a:r>
                <a:r>
                  <a:rPr sz="2133" dirty="0"/>
                  <a:t>2</a:t>
                </a:r>
                <a:r>
                  <a:rPr lang="en-US" sz="2133" dirty="0">
                    <a:solidFill>
                      <a:srgbClr val="FFFFFF"/>
                    </a:solidFill>
                  </a:rPr>
                  <a:t> </a:t>
                </a:r>
                <a:r>
                  <a:rPr sz="2133" dirty="0"/>
                  <a:t>(11)</a:t>
                </a:r>
                <a:endParaRPr lang="en-US" sz="2133" dirty="0"/>
              </a:p>
              <a:p>
                <a:pPr marL="195076" indent="-195076" algn="ctr" defTabSz="1137942">
                  <a:lnSpc>
                    <a:spcPct val="90000"/>
                  </a:lnSpc>
                  <a:spcBef>
                    <a:spcPts val="1067"/>
                  </a:spcBef>
                  <a:buFontTx/>
                  <a:buChar char="-"/>
                  <a:defRPr sz="2400" b="1"/>
                </a:pPr>
                <a:r>
                  <a:rPr lang="en-IN" sz="1252" dirty="0"/>
                  <a:t>State &lt; 1 API but some districts report API of 1 case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IN" sz="2276" dirty="0"/>
                  <a:t>168573 (39%)</a:t>
                </a:r>
              </a:p>
            </p:txBody>
          </p:sp>
        </p:grpSp>
        <p:grpSp>
          <p:nvGrpSpPr>
            <p:cNvPr id="201" name="Group"/>
            <p:cNvGrpSpPr/>
            <p:nvPr/>
          </p:nvGrpSpPr>
          <p:grpSpPr>
            <a:xfrm>
              <a:off x="2215179" y="3347787"/>
              <a:ext cx="3840134" cy="1788980"/>
              <a:chOff x="-76740" y="-749876"/>
              <a:chExt cx="3840132" cy="1788979"/>
            </a:xfrm>
          </p:grpSpPr>
          <p:sp>
            <p:nvSpPr>
              <p:cNvPr id="199" name="Shape"/>
              <p:cNvSpPr/>
              <p:nvPr/>
            </p:nvSpPr>
            <p:spPr>
              <a:xfrm rot="5400000">
                <a:off x="929616" y="-1756232"/>
                <a:ext cx="1788979" cy="3801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718"/>
                      <a:pt x="21600" y="160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603"/>
                    </a:lnTo>
                    <a:cubicBezTo>
                      <a:pt x="0" y="718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DD4EA">
                  <a:alpha val="90000"/>
                </a:srgbClr>
              </a:solidFill>
              <a:ln w="12700" cap="flat">
                <a:solidFill>
                  <a:srgbClr val="CDD4EA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defTabSz="948286">
                  <a:lnSpc>
                    <a:spcPct val="90000"/>
                  </a:lnSpc>
                  <a:spcBef>
                    <a:spcPts val="320"/>
                  </a:spcBef>
                </a:pPr>
                <a:endParaRPr sz="1707"/>
              </a:p>
            </p:txBody>
          </p:sp>
          <p:sp>
            <p:nvSpPr>
              <p:cNvPr id="200" name="A &amp; N Islands, Arunachal Pradesh, Chhatisgarh, Dadra &amp; Nagar Haveli, Jharkhand, Madhya Pradesh, Meghalaya, Mizoram, Odisha, Tripura"/>
              <p:cNvSpPr txBox="1"/>
              <p:nvPr/>
            </p:nvSpPr>
            <p:spPr>
              <a:xfrm>
                <a:off x="-38300" y="-616722"/>
                <a:ext cx="3801692" cy="13241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32080" tIns="132080" rIns="132080" bIns="132080" numCol="1" anchor="ctr">
                <a:spAutoFit/>
              </a:bodyPr>
              <a:lstStyle/>
              <a:p>
                <a:pPr marL="0" lvl="1">
                  <a:lnSpc>
                    <a:spcPct val="90000"/>
                  </a:lnSpc>
                  <a:spcBef>
                    <a:spcPts val="320"/>
                  </a:spcBef>
                  <a:buSzPct val="100000"/>
                  <a:defRPr sz="2000"/>
                </a:pPr>
                <a:r>
                  <a:rPr lang="en-IN" sz="2400" b="1" dirty="0"/>
                  <a:t>A &amp; N Islands, Arunachal Pradesh, Madhya Pradesh, Mizoram, </a:t>
                </a:r>
              </a:p>
              <a:p>
                <a:pPr marL="0" lvl="1">
                  <a:lnSpc>
                    <a:spcPct val="90000"/>
                  </a:lnSpc>
                  <a:spcBef>
                    <a:spcPts val="320"/>
                  </a:spcBef>
                  <a:buSzPct val="100000"/>
                  <a:defRPr sz="2000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ELIMINATE MALARIA BY 2024</a:t>
                </a:r>
                <a:endParaRPr lang="en-IN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4" name="Group"/>
            <p:cNvGrpSpPr/>
            <p:nvPr/>
          </p:nvGrpSpPr>
          <p:grpSpPr>
            <a:xfrm>
              <a:off x="-9695" y="3361679"/>
              <a:ext cx="2224873" cy="1354395"/>
              <a:chOff x="-9695" y="-736290"/>
              <a:chExt cx="2224872" cy="1354394"/>
            </a:xfrm>
          </p:grpSpPr>
          <p:sp>
            <p:nvSpPr>
              <p:cNvPr id="202" name="Rounded Rectangle"/>
              <p:cNvSpPr/>
              <p:nvPr/>
            </p:nvSpPr>
            <p:spPr>
              <a:xfrm>
                <a:off x="-9695" y="-736290"/>
                <a:ext cx="2114864" cy="101086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746"/>
                  </a:spcBef>
                  <a:defRPr>
                    <a:solidFill>
                      <a:srgbClr val="FFFFFF"/>
                    </a:solidFill>
                  </a:defRPr>
                </a:pPr>
                <a:endParaRPr sz="1707"/>
              </a:p>
            </p:txBody>
          </p:sp>
          <p:sp>
            <p:nvSpPr>
              <p:cNvPr id="203" name="Category 3…"/>
              <p:cNvSpPr txBox="1"/>
              <p:nvPr/>
            </p:nvSpPr>
            <p:spPr>
              <a:xfrm>
                <a:off x="16923" y="-641937"/>
                <a:ext cx="2198254" cy="126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/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sz="2000" dirty="0"/>
                  <a:t>Category 3</a:t>
                </a:r>
                <a:r>
                  <a:rPr lang="en-US" sz="2000" dirty="0"/>
                  <a:t> </a:t>
                </a:r>
                <a:r>
                  <a:rPr sz="2000" dirty="0"/>
                  <a:t>(10)</a:t>
                </a:r>
                <a:endParaRPr lang="en-US" sz="2000" dirty="0"/>
              </a:p>
              <a:p>
                <a:pPr marL="195076" indent="-195076" algn="ctr" defTabSz="1137942">
                  <a:lnSpc>
                    <a:spcPct val="90000"/>
                  </a:lnSpc>
                  <a:spcBef>
                    <a:spcPts val="1067"/>
                  </a:spcBef>
                  <a:buFontTx/>
                  <a:buChar char="-"/>
                  <a:defRPr sz="2400" b="1"/>
                </a:pPr>
                <a:r>
                  <a:rPr lang="en-IN" sz="1100" dirty="0"/>
                  <a:t>States with API of 1 or more per 1000 population</a:t>
                </a:r>
              </a:p>
              <a:p>
                <a:pPr algn="ctr" defTabSz="1137942">
                  <a:lnSpc>
                    <a:spcPct val="90000"/>
                  </a:lnSpc>
                  <a:spcBef>
                    <a:spcPts val="1067"/>
                  </a:spcBef>
                  <a:defRPr sz="2400" b="1"/>
                </a:pPr>
                <a:r>
                  <a:rPr lang="en-US" sz="2000" dirty="0"/>
                  <a:t>249276 (58%)</a:t>
                </a:r>
                <a:endParaRPr sz="2000" dirty="0"/>
              </a:p>
            </p:txBody>
          </p:sp>
        </p:grpSp>
      </p:grpSp>
      <p:sp>
        <p:nvSpPr>
          <p:cNvPr id="23" name="Chevron">
            <a:extLst>
              <a:ext uri="{FF2B5EF4-FFF2-40B4-BE49-F238E27FC236}">
                <a16:creationId xmlns:a16="http://schemas.microsoft.com/office/drawing/2014/main" id="{A95246C3-FAFA-9D4E-A9BC-28B5D3856609}"/>
              </a:ext>
            </a:extLst>
          </p:cNvPr>
          <p:cNvSpPr/>
          <p:nvPr/>
        </p:nvSpPr>
        <p:spPr>
          <a:xfrm rot="5400000">
            <a:off x="316315" y="5927555"/>
            <a:ext cx="1634054" cy="1450864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 defTabSz="711214">
              <a:lnSpc>
                <a:spcPct val="90000"/>
              </a:lnSpc>
              <a:spcBef>
                <a:spcPts val="1173"/>
              </a:spcBef>
              <a:defRPr sz="2800">
                <a:solidFill>
                  <a:srgbClr val="FFFFFF"/>
                </a:solidFill>
              </a:defRPr>
            </a:pPr>
            <a:endParaRPr sz="2987"/>
          </a:p>
        </p:txBody>
      </p:sp>
      <p:sp>
        <p:nvSpPr>
          <p:cNvPr id="24" name="By 2030 and beyond">
            <a:extLst>
              <a:ext uri="{FF2B5EF4-FFF2-40B4-BE49-F238E27FC236}">
                <a16:creationId xmlns:a16="http://schemas.microsoft.com/office/drawing/2014/main" id="{9C21308E-4D33-B34D-B4A8-79E77B9518D0}"/>
              </a:ext>
            </a:extLst>
          </p:cNvPr>
          <p:cNvSpPr txBox="1"/>
          <p:nvPr/>
        </p:nvSpPr>
        <p:spPr>
          <a:xfrm>
            <a:off x="627944" y="6333914"/>
            <a:ext cx="1119361" cy="768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" tIns="10160" rIns="10160" bIns="10160" numCol="1" anchor="ctr">
            <a:spAutoFit/>
          </a:bodyPr>
          <a:lstStyle>
            <a:lvl1pPr algn="ctr" defTabSz="666750">
              <a:lnSpc>
                <a:spcPct val="90000"/>
              </a:lnSpc>
              <a:spcBef>
                <a:spcPts val="600"/>
              </a:spcBef>
              <a:defRPr sz="1500" b="1"/>
            </a:lvl1pPr>
          </a:lstStyle>
          <a:p>
            <a:r>
              <a:rPr sz="1800" dirty="0"/>
              <a:t>By 2030 and beyond</a:t>
            </a:r>
          </a:p>
        </p:txBody>
      </p:sp>
      <p:sp>
        <p:nvSpPr>
          <p:cNvPr id="25" name="Prevent the re-establishment of local transmission of malaria in areas where it has been eliminated and maintain national malaria-free status">
            <a:extLst>
              <a:ext uri="{FF2B5EF4-FFF2-40B4-BE49-F238E27FC236}">
                <a16:creationId xmlns:a16="http://schemas.microsoft.com/office/drawing/2014/main" id="{CE035B83-8B6A-6B42-BC3A-3AC23A376519}"/>
              </a:ext>
            </a:extLst>
          </p:cNvPr>
          <p:cNvSpPr txBox="1"/>
          <p:nvPr/>
        </p:nvSpPr>
        <p:spPr>
          <a:xfrm>
            <a:off x="2107106" y="6480322"/>
            <a:ext cx="10799821" cy="792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609" tIns="17609" rIns="17609" bIns="17609" numCol="1" anchor="ctr">
            <a:spAutoFit/>
          </a:bodyPr>
          <a:lstStyle/>
          <a:p>
            <a:pPr marL="243845" lvl="1" indent="-243845" defTabSz="1232771">
              <a:lnSpc>
                <a:spcPct val="90000"/>
              </a:lnSpc>
              <a:spcBef>
                <a:spcPts val="427"/>
              </a:spcBef>
              <a:buSzPct val="100000"/>
              <a:buFont typeface="Arial"/>
              <a:buChar char="•"/>
              <a:defRPr sz="2600"/>
            </a:pPr>
            <a:r>
              <a:rPr sz="2731" dirty="0"/>
              <a:t>Prevent the re-establishment of local transmission of malaria in areas where it has been eliminated and maintain national malaria-free status</a:t>
            </a:r>
          </a:p>
        </p:txBody>
      </p:sp>
      <p:pic>
        <p:nvPicPr>
          <p:cNvPr id="28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2277" y="6234115"/>
            <a:ext cx="12296996" cy="44255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9" indent="-231779" algn="just">
              <a:buFont typeface="Arial" pitchFamily="34" charset="0"/>
              <a:buChar char="•"/>
              <a:defRPr/>
            </a:pPr>
            <a:r>
              <a:rPr lang="en-US" altLang="en-US" sz="2276" b="1" dirty="0">
                <a:solidFill>
                  <a:schemeClr val="tx1"/>
                </a:solidFill>
                <a:cs typeface="Calibri" pitchFamily="34" charset="0"/>
              </a:rPr>
              <a:t>29% reduction in number of Kala-azar cases  till  August2019 as compared to August2018</a:t>
            </a:r>
            <a:endParaRPr lang="en-US" sz="2276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6" y="463462"/>
            <a:ext cx="12296998" cy="5674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721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450937" y="5189682"/>
            <a:ext cx="12150247" cy="17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102" tIns="53551" rIns="107102" bIns="535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53 (8%) blocks reported &gt;1 KA case/10,000 population at block level</a:t>
            </a: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Bihar (35), </a:t>
            </a: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Jharkhand (17) 	</a:t>
            </a:r>
            <a:r>
              <a:rPr lang="en-US" sz="2800" b="1" dirty="0">
                <a:solidFill>
                  <a:srgbClr val="FF0000"/>
                </a:solidFill>
              </a:rPr>
              <a:t>BRING DOWN TO &lt;1 PER 10,000 BY 2020</a:t>
            </a:r>
            <a:endParaRPr lang="en-US" sz="2000" b="1" dirty="0">
              <a:solidFill>
                <a:srgbClr val="FF0000"/>
              </a:solidFill>
            </a:endParaRP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and UP (1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460" y="288844"/>
            <a:ext cx="11453880" cy="49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Brace 3"/>
          <p:cNvSpPr/>
          <p:nvPr/>
        </p:nvSpPr>
        <p:spPr>
          <a:xfrm>
            <a:off x="3369502" y="5761972"/>
            <a:ext cx="456680" cy="13528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48"/>
          </a:p>
        </p:txBody>
      </p:sp>
    </p:spTree>
    <p:extLst>
      <p:ext uri="{BB962C8B-B14F-4D97-AF65-F5344CB8AC3E}">
        <p14:creationId xmlns:p14="http://schemas.microsoft.com/office/powerpoint/2010/main" val="337737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807" y="106587"/>
            <a:ext cx="10277185" cy="84755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LF Burden in India in comparison to Global Burden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7334"/>
              </p:ext>
            </p:extLst>
          </p:nvPr>
        </p:nvGraphicFramePr>
        <p:xfrm>
          <a:off x="1491165" y="853930"/>
          <a:ext cx="9571533" cy="46903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03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Attributes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600" dirty="0"/>
                        <a:t>Global Burden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600" dirty="0"/>
                        <a:t>India Burden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30">
                <a:tc>
                  <a:txBody>
                    <a:bodyPr/>
                    <a:lstStyle/>
                    <a:p>
                      <a:r>
                        <a:rPr lang="en-US" altLang="en-US" sz="2600" dirty="0"/>
                        <a:t>Population at risk 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1.4 Billion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0.63 Billion </a:t>
                      </a:r>
                      <a:r>
                        <a:rPr lang="en-US" sz="2600" b="1" dirty="0"/>
                        <a:t>(~45% of global burden)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456">
                <a:tc>
                  <a:txBody>
                    <a:bodyPr/>
                    <a:lstStyle/>
                    <a:p>
                      <a:r>
                        <a:rPr lang="en-US" sz="2600" dirty="0"/>
                        <a:t>No. of Countries/ States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73 Countries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16 States</a:t>
                      </a:r>
                      <a:r>
                        <a:rPr lang="en-US" sz="2600" baseline="0" dirty="0"/>
                        <a:t> + 5 UTs </a:t>
                      </a:r>
                    </a:p>
                    <a:p>
                      <a:pPr algn="ctr"/>
                      <a:r>
                        <a:rPr lang="en-US" sz="2600" baseline="0" dirty="0"/>
                        <a:t>(256 Districts (IU)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620">
                <a:tc>
                  <a:txBody>
                    <a:bodyPr/>
                    <a:lstStyle/>
                    <a:p>
                      <a:r>
                        <a:rPr lang="en-US" sz="2600" dirty="0"/>
                        <a:t>Population</a:t>
                      </a:r>
                      <a:r>
                        <a:rPr lang="en-US" sz="2600" baseline="0" dirty="0"/>
                        <a:t> with Disease manifestation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1.3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47">
                <a:tc>
                  <a:txBody>
                    <a:bodyPr/>
                    <a:lstStyle/>
                    <a:p>
                      <a:r>
                        <a:rPr lang="en-US" altLang="en-US" sz="2600" dirty="0" err="1"/>
                        <a:t>Hydrocele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25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0.4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283">
                <a:tc>
                  <a:txBody>
                    <a:bodyPr/>
                    <a:lstStyle/>
                    <a:p>
                      <a:r>
                        <a:rPr lang="en-US" altLang="en-US" sz="2600" dirty="0" err="1"/>
                        <a:t>Lymphoedema</a:t>
                      </a:r>
                      <a:endParaRPr lang="en-US" sz="2600" dirty="0"/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15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0.9 Million</a:t>
                      </a:r>
                    </a:p>
                  </a:txBody>
                  <a:tcPr marL="83231" marR="83231" marT="41615" marB="41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60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f-end-dist-25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37" y="1148740"/>
            <a:ext cx="6528637" cy="6263930"/>
          </a:xfrm>
          <a:prstGeom prst="rect">
            <a:avLst/>
          </a:prstGeom>
        </p:spPr>
      </p:pic>
      <p:pic>
        <p:nvPicPr>
          <p:cNvPr id="6" name="Picture 5" descr="lf-end-dist-138.wmf"/>
          <p:cNvPicPr>
            <a:picLocks noChangeAspect="1"/>
          </p:cNvPicPr>
          <p:nvPr/>
        </p:nvPicPr>
        <p:blipFill>
          <a:blip r:embed="rId3" cstate="print"/>
          <a:srcRect l="15000" r="10833"/>
          <a:stretch>
            <a:fillRect/>
          </a:stretch>
        </p:blipFill>
        <p:spPr>
          <a:xfrm>
            <a:off x="6933385" y="1148739"/>
            <a:ext cx="5354648" cy="6090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666" y="1473992"/>
            <a:ext cx="2232241" cy="76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5" b="1" dirty="0"/>
              <a:t>2004 – 256 dist. (IU)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7226" y="1473992"/>
            <a:ext cx="2219486" cy="76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5" b="1" dirty="0"/>
              <a:t>2019 – 160 dist. (IU)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315" y="4219646"/>
            <a:ext cx="2305587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3" name="TextBox 12"/>
          <p:cNvSpPr txBox="1"/>
          <p:nvPr/>
        </p:nvSpPr>
        <p:spPr>
          <a:xfrm>
            <a:off x="9611597" y="4334447"/>
            <a:ext cx="2200352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4" name="TextBox 13"/>
          <p:cNvSpPr txBox="1"/>
          <p:nvPr/>
        </p:nvSpPr>
        <p:spPr>
          <a:xfrm>
            <a:off x="9611594" y="4334447"/>
            <a:ext cx="181769" cy="288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73" dirty="0"/>
          </a:p>
        </p:txBody>
      </p:sp>
      <p:sp>
        <p:nvSpPr>
          <p:cNvPr id="15" name="TextBox 14"/>
          <p:cNvSpPr txBox="1"/>
          <p:nvPr/>
        </p:nvSpPr>
        <p:spPr>
          <a:xfrm>
            <a:off x="7334708" y="6896604"/>
            <a:ext cx="4477241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3" dirty="0"/>
              <a:t>*96 districts have achieved &lt;1% MF rate/district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7832E-FCA5-E343-9C30-7A3ECBDD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41" y="119706"/>
            <a:ext cx="11216640" cy="880833"/>
          </a:xfrm>
        </p:spPr>
        <p:txBody>
          <a:bodyPr/>
          <a:lstStyle/>
          <a:p>
            <a:pPr algn="ctr"/>
            <a:r>
              <a:rPr lang="en-US" sz="3186" b="1" dirty="0">
                <a:latin typeface="+mn-lt"/>
              </a:rPr>
              <a:t>LF – Comparative Situation in India</a:t>
            </a:r>
          </a:p>
        </p:txBody>
      </p:sp>
    </p:spTree>
    <p:extLst>
      <p:ext uri="{BB962C8B-B14F-4D97-AF65-F5344CB8AC3E}">
        <p14:creationId xmlns:p14="http://schemas.microsoft.com/office/powerpoint/2010/main" val="1801929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FBB4-5719-7741-9259-E54C93E1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051"/>
            <a:ext cx="12852548" cy="613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8 States (Bihar, Jharkhand &amp; Uttar Pradesh, Madhya Pradesh, Chhattisgarh, Odisha, West Bengal &amp; Maharashtra ) contribute maximum burden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DBCB28-52DE-604D-880F-249B18802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73556"/>
              </p:ext>
            </p:extLst>
          </p:nvPr>
        </p:nvGraphicFramePr>
        <p:xfrm>
          <a:off x="977029" y="1478071"/>
          <a:ext cx="11273424" cy="507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356">
                  <a:extLst>
                    <a:ext uri="{9D8B030D-6E8A-4147-A177-3AD203B41FA5}">
                      <a16:colId xmlns:a16="http://schemas.microsoft.com/office/drawing/2014/main" val="835053592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val="2449479007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val="2360842225"/>
                    </a:ext>
                  </a:extLst>
                </a:gridCol>
                <a:gridCol w="2818356">
                  <a:extLst>
                    <a:ext uri="{9D8B030D-6E8A-4147-A177-3AD203B41FA5}">
                      <a16:colId xmlns:a16="http://schemas.microsoft.com/office/drawing/2014/main" val="3168124199"/>
                    </a:ext>
                  </a:extLst>
                </a:gridCol>
              </a:tblGrid>
              <a:tr h="129767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 States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val="2394460747"/>
                  </a:ext>
                </a:extLst>
              </a:tr>
              <a:tr h="119075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Endemic districts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val="885733577"/>
                  </a:ext>
                </a:extLst>
              </a:tr>
              <a:tr h="119075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(2019)</a:t>
                      </a:r>
                    </a:p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millions)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val="2524352237"/>
                  </a:ext>
                </a:extLst>
              </a:tr>
              <a:tr h="139310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MDA districts (2019)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8670" marR="8670" marT="86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670" marR="8670" marT="8670" marB="0" anchor="ctr"/>
                </a:tc>
                <a:extLst>
                  <a:ext uri="{0D108BD9-81ED-4DB2-BD59-A6C34878D82A}">
                    <a16:rowId xmlns:a16="http://schemas.microsoft.com/office/drawing/2014/main" val="17014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spc="-5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States contribution to malaria</a:t>
            </a:r>
            <a:endParaRPr lang="en-GB" sz="40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716634"/>
              </p:ext>
            </p:extLst>
          </p:nvPr>
        </p:nvGraphicFramePr>
        <p:xfrm>
          <a:off x="7018022" y="3657600"/>
          <a:ext cx="5138940" cy="328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75754"/>
              </p:ext>
            </p:extLst>
          </p:nvPr>
        </p:nvGraphicFramePr>
        <p:xfrm>
          <a:off x="216891" y="3590458"/>
          <a:ext cx="5038100" cy="31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857308"/>
              </p:ext>
            </p:extLst>
          </p:nvPr>
        </p:nvGraphicFramePr>
        <p:xfrm>
          <a:off x="7285789" y="465628"/>
          <a:ext cx="4521200" cy="312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24628"/>
              </p:ext>
            </p:extLst>
          </p:nvPr>
        </p:nvGraphicFramePr>
        <p:xfrm>
          <a:off x="294190" y="615382"/>
          <a:ext cx="4883501" cy="302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9C0698-DB3A-9F4A-B603-71E308C9A2CD}"/>
              </a:ext>
            </a:extLst>
          </p:cNvPr>
          <p:cNvSpPr txBox="1"/>
          <p:nvPr/>
        </p:nvSpPr>
        <p:spPr>
          <a:xfrm>
            <a:off x="216891" y="6281885"/>
            <a:ext cx="1258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Outbreaks reported in 2018 from UP and Tripura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Chhattisgarh, Jharkhand, West Bengal  and UP – reporting maximum contribution</a:t>
            </a:r>
          </a:p>
        </p:txBody>
      </p:sp>
      <p:pic>
        <p:nvPicPr>
          <p:cNvPr id="11" name="Picture 7" descr="C:\Users\admin\Desktop\NH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5D09FC-F2EA-F44A-B070-4BA935AB9B65}"/>
              </a:ext>
            </a:extLst>
          </p:cNvPr>
          <p:cNvSpPr txBox="1">
            <a:spLocks/>
          </p:cNvSpPr>
          <p:nvPr/>
        </p:nvSpPr>
        <p:spPr>
          <a:xfrm>
            <a:off x="529388" y="946484"/>
            <a:ext cx="12297623" cy="6203616"/>
          </a:xfrm>
          <a:prstGeom prst="rect">
            <a:avLst/>
          </a:prstGeom>
        </p:spPr>
        <p:txBody>
          <a:bodyPr vert="horz" lIns="104038" tIns="52019" rIns="104038" bIns="520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Tx/>
              <a:buChar char="●"/>
              <a:defRPr sz="2300"/>
            </a:pPr>
            <a:r>
              <a:rPr lang="en-IN" sz="3200" b="1" dirty="0" smtClean="0"/>
              <a:t>Make </a:t>
            </a:r>
            <a:r>
              <a:rPr lang="en-IN" sz="3200" b="1" dirty="0"/>
              <a:t>malaria </a:t>
            </a:r>
            <a:r>
              <a:rPr lang="en-IN" sz="3200" b="1" dirty="0" err="1" smtClean="0"/>
              <a:t>notifiable</a:t>
            </a:r>
            <a:r>
              <a:rPr lang="en-IN" sz="3200" b="1" dirty="0" smtClean="0"/>
              <a:t> - </a:t>
            </a:r>
            <a:r>
              <a:rPr lang="en-IN" sz="3200" dirty="0" smtClean="0"/>
              <a:t> </a:t>
            </a:r>
            <a:r>
              <a:rPr lang="en-IN" sz="3200" b="1" dirty="0"/>
              <a:t>Arunachal Pradesh, Maharashtra</a:t>
            </a:r>
            <a:endParaRPr lang="en-IN" sz="3200" dirty="0"/>
          </a:p>
          <a:p>
            <a:pPr algn="just"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Rapid Diagnostic Test Kits for early case </a:t>
            </a:r>
            <a:r>
              <a:rPr lang="en-IN" sz="3200" dirty="0"/>
              <a:t>detection at all levels, drugs, insecticides</a:t>
            </a:r>
            <a:endParaRPr lang="en-IN" sz="3200" b="1" dirty="0"/>
          </a:p>
          <a:p>
            <a:pPr algn="just"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/>
              <a:t>Enhanced Surveillance– Formation of Rapid response teams and mock drills  be initiated</a:t>
            </a:r>
          </a:p>
          <a:p>
            <a:pPr algn="just">
              <a:lnSpc>
                <a:spcPct val="100000"/>
              </a:lnSpc>
              <a:buFontTx/>
              <a:buChar char="●"/>
              <a:defRPr sz="2300"/>
            </a:pPr>
            <a:r>
              <a:rPr lang="en-IN" sz="3200" dirty="0"/>
              <a:t>States to fill all vacant positions – </a:t>
            </a:r>
            <a:r>
              <a:rPr lang="en-IN" sz="3200" dirty="0" err="1"/>
              <a:t>zonal</a:t>
            </a:r>
            <a:r>
              <a:rPr lang="en-IN" sz="3200" dirty="0"/>
              <a:t> entomologists and others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  <a:buFontTx/>
              <a:buChar char="●"/>
              <a:defRPr sz="2300"/>
            </a:pPr>
            <a:r>
              <a:rPr lang="en-IN" sz="3200" dirty="0"/>
              <a:t>District wise actions plans by category 1 </a:t>
            </a:r>
            <a:r>
              <a:rPr lang="en-IN" sz="3200" dirty="0" smtClean="0"/>
              <a:t>states (</a:t>
            </a:r>
            <a:r>
              <a:rPr lang="en-IN" sz="3200" dirty="0"/>
              <a:t>Chandigarh, Daman &amp; Diu, </a:t>
            </a:r>
            <a:r>
              <a:rPr lang="en-IN" sz="3200" dirty="0" smtClean="0"/>
              <a:t>Haryana, Manipur, </a:t>
            </a:r>
            <a:r>
              <a:rPr lang="en-IN" sz="3200" dirty="0"/>
              <a:t>Punjab, </a:t>
            </a:r>
            <a:r>
              <a:rPr lang="en-IN" sz="3200" dirty="0" smtClean="0"/>
              <a:t>Rajasthan, </a:t>
            </a:r>
            <a:r>
              <a:rPr lang="en-IN" sz="3200" dirty="0" err="1"/>
              <a:t>Uttarakhand</a:t>
            </a:r>
            <a:r>
              <a:rPr lang="en-IN" sz="3200" dirty="0"/>
              <a:t>)– for  Supplementary </a:t>
            </a:r>
            <a:r>
              <a:rPr lang="en-IN" sz="3200" dirty="0" smtClean="0"/>
              <a:t>PIP</a:t>
            </a:r>
            <a:endParaRPr lang="en-IN" sz="2400" b="1" dirty="0"/>
          </a:p>
          <a:p>
            <a:pPr marL="0" indent="0" algn="just">
              <a:lnSpc>
                <a:spcPct val="100000"/>
              </a:lnSpc>
              <a:buNone/>
              <a:defRPr sz="2300"/>
            </a:pPr>
            <a:endParaRPr lang="en-IN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Key Issues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Key </a:t>
            </a:r>
            <a:r>
              <a:rPr lang="en-US" sz="4000" b="1" dirty="0" smtClean="0">
                <a:solidFill>
                  <a:schemeClr val="bg1"/>
                </a:solidFill>
              </a:rPr>
              <a:t>Issues - 2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7" descr="C:\Users\admin\Desktop\NH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482DBD-FBF8-F543-A208-E82279E8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66" y="897259"/>
            <a:ext cx="12450734" cy="6417427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Deaths due to </a:t>
            </a:r>
            <a:r>
              <a:rPr lang="en-US" sz="2400" b="1" dirty="0" smtClean="0"/>
              <a:t>DELAYED DETECTION </a:t>
            </a:r>
            <a:endParaRPr lang="en-US" sz="2400" b="1" dirty="0"/>
          </a:p>
          <a:p>
            <a:pPr lvl="2" algn="just">
              <a:buNone/>
            </a:pPr>
            <a:endParaRPr lang="en-US" sz="2000" dirty="0"/>
          </a:p>
          <a:p>
            <a:pPr lvl="2" algn="just"/>
            <a:r>
              <a:rPr lang="en-US" sz="2000" b="1" dirty="0"/>
              <a:t> 2019 - </a:t>
            </a:r>
            <a:r>
              <a:rPr lang="en-US" sz="2000" b="1" dirty="0" smtClean="0"/>
              <a:t>2019 - </a:t>
            </a:r>
            <a:r>
              <a:rPr lang="en-US" sz="2000" dirty="0" smtClean="0"/>
              <a:t> </a:t>
            </a:r>
            <a:r>
              <a:rPr lang="en-US" sz="2000" dirty="0" smtClean="0"/>
              <a:t>Maharashtra </a:t>
            </a:r>
            <a:r>
              <a:rPr lang="en-US" sz="2000" dirty="0" smtClean="0"/>
              <a:t>and Rajasthan – 1 each</a:t>
            </a:r>
          </a:p>
          <a:p>
            <a:pPr lvl="2" algn="just">
              <a:buNone/>
            </a:pPr>
            <a:endParaRPr lang="en-US" sz="2000" dirty="0"/>
          </a:p>
          <a:p>
            <a:pPr algn="just"/>
            <a:r>
              <a:rPr lang="en-US" sz="2400" b="1" dirty="0" smtClean="0"/>
              <a:t>Gap in Vector control strategies --  Increase </a:t>
            </a:r>
            <a:r>
              <a:rPr lang="en-US" sz="2400" b="1" dirty="0"/>
              <a:t>in malaria </a:t>
            </a:r>
            <a:r>
              <a:rPr lang="en-US" sz="2400" b="1" dirty="0" smtClean="0"/>
              <a:t>cases</a:t>
            </a:r>
          </a:p>
          <a:p>
            <a:pPr lvl="2" algn="just"/>
            <a:r>
              <a:rPr lang="en-US" sz="2000" dirty="0" smtClean="0"/>
              <a:t>Uttar Pradesh</a:t>
            </a:r>
            <a:endParaRPr lang="en-US" sz="2000" b="1" dirty="0" smtClean="0"/>
          </a:p>
          <a:p>
            <a:pPr lvl="2" algn="just">
              <a:buNone/>
            </a:pPr>
            <a:endParaRPr lang="en-US" sz="2000" b="1" dirty="0" smtClean="0"/>
          </a:p>
          <a:p>
            <a:pPr algn="just"/>
            <a:r>
              <a:rPr lang="en-US" sz="2400" b="1" dirty="0" smtClean="0"/>
              <a:t>HBHI – High Burden High Impact Strategy in the States with WHO collaboration</a:t>
            </a:r>
          </a:p>
          <a:p>
            <a:pPr lvl="2" algn="just"/>
            <a:r>
              <a:rPr lang="en-US" sz="2000" dirty="0" smtClean="0"/>
              <a:t>Madhya Pradesh</a:t>
            </a:r>
          </a:p>
          <a:p>
            <a:pPr lvl="2" algn="just"/>
            <a:endParaRPr lang="en-IN" sz="2000" b="1" dirty="0" smtClean="0"/>
          </a:p>
          <a:p>
            <a:pPr algn="just"/>
            <a:r>
              <a:rPr lang="en-US" sz="2400" b="1" dirty="0" smtClean="0"/>
              <a:t>Punjab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malaria </a:t>
            </a:r>
            <a:r>
              <a:rPr lang="en-US" sz="2400" dirty="0"/>
              <a:t>elimination </a:t>
            </a:r>
            <a:r>
              <a:rPr lang="en-US" sz="2400" dirty="0" smtClean="0"/>
              <a:t>model being </a:t>
            </a:r>
            <a:r>
              <a:rPr lang="en-US" sz="2400" dirty="0"/>
              <a:t>developed with WHO collaboration </a:t>
            </a:r>
            <a:r>
              <a:rPr lang="en-US" sz="2400" dirty="0" smtClean="0"/>
              <a:t>–to </a:t>
            </a:r>
            <a:r>
              <a:rPr lang="en-US" sz="2400" dirty="0"/>
              <a:t>document and share with all states- ENSURE IMPLEMENTATION IN  </a:t>
            </a:r>
            <a:r>
              <a:rPr lang="en-US" sz="2400" dirty="0" smtClean="0"/>
              <a:t>ALL DISTRICTS</a:t>
            </a:r>
            <a:endParaRPr lang="en-US" sz="2400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Madhya Pradesh </a:t>
            </a:r>
            <a:r>
              <a:rPr lang="en-US" sz="2400" dirty="0"/>
              <a:t>– extend the Malaria Elimination </a:t>
            </a:r>
            <a:r>
              <a:rPr lang="en-US" sz="2400" dirty="0" err="1" smtClean="0"/>
              <a:t>Mandla</a:t>
            </a:r>
            <a:r>
              <a:rPr lang="en-US" sz="2400" dirty="0" smtClean="0"/>
              <a:t> </a:t>
            </a:r>
            <a:r>
              <a:rPr lang="en-US" sz="2400" dirty="0"/>
              <a:t>Project </a:t>
            </a:r>
            <a:r>
              <a:rPr lang="en-US" sz="2400" dirty="0" smtClean="0"/>
              <a:t> </a:t>
            </a:r>
            <a:r>
              <a:rPr lang="en-US" sz="2400" dirty="0"/>
              <a:t>to other districts </a:t>
            </a:r>
          </a:p>
        </p:txBody>
      </p:sp>
    </p:spTree>
    <p:extLst>
      <p:ext uri="{BB962C8B-B14F-4D97-AF65-F5344CB8AC3E}">
        <p14:creationId xmlns:p14="http://schemas.microsoft.com/office/powerpoint/2010/main" val="2164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E73-785F-C844-BBE2-FC7C26E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2218663"/>
            <a:ext cx="11216640" cy="1608743"/>
          </a:xfrm>
        </p:spPr>
        <p:txBody>
          <a:bodyPr>
            <a:normAutofit/>
          </a:bodyPr>
          <a:lstStyle/>
          <a:p>
            <a:pPr algn="ctr"/>
            <a:r>
              <a:rPr lang="en-GB" altLang="en-US" sz="5400" b="1" dirty="0">
                <a:solidFill>
                  <a:srgbClr val="002060"/>
                </a:solidFill>
              </a:rPr>
              <a:t>Dengue and </a:t>
            </a:r>
            <a:r>
              <a:rPr lang="en-GB" altLang="en-US" sz="5400" b="1" dirty="0" err="1" smtClean="0">
                <a:solidFill>
                  <a:srgbClr val="002060"/>
                </a:solidFill>
              </a:rPr>
              <a:t>Chikungunya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484" y="16041"/>
            <a:ext cx="1331495" cy="12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N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16" y="-103188"/>
            <a:ext cx="1801416" cy="15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5" name="Picture 1" descr="D:\desktop\pub health\Presentation\QRM\NVBDCP\Aedes mosqui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8" y="3587386"/>
            <a:ext cx="6801853" cy="26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85B4346A-316D-44C0-AE20-3E66B30A0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862636"/>
              </p:ext>
            </p:extLst>
          </p:nvPr>
        </p:nvGraphicFramePr>
        <p:xfrm>
          <a:off x="355599" y="916243"/>
          <a:ext cx="12293601" cy="1822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8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Country situation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2016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2017</a:t>
                      </a:r>
                      <a:endParaRPr lang="en-US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2018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2019</a:t>
                      </a:r>
                      <a:endParaRPr lang="en-US" sz="2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(Prov. till 8</a:t>
                      </a:r>
                      <a:r>
                        <a:rPr lang="en-IN" sz="2000" baseline="30000" dirty="0"/>
                        <a:t>th</a:t>
                      </a:r>
                      <a:r>
                        <a:rPr lang="en-IN" sz="2000" baseline="0" dirty="0"/>
                        <a:t> Sept.</a:t>
                      </a:r>
                      <a:r>
                        <a:rPr lang="en-IN" sz="2000" dirty="0"/>
                        <a:t>)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Cases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129166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188401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101192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32003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Deaths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245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325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172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/>
                        <a:t>27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31" marR="62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33057B-E517-4327-ABD4-F38001807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19668"/>
              </p:ext>
            </p:extLst>
          </p:nvPr>
        </p:nvGraphicFramePr>
        <p:xfrm>
          <a:off x="355600" y="2795818"/>
          <a:ext cx="12293600" cy="39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EE9095B-AC90-6248-8E0A-C2D011830EE9}"/>
              </a:ext>
            </a:extLst>
          </p:cNvPr>
          <p:cNvSpPr/>
          <p:nvPr/>
        </p:nvSpPr>
        <p:spPr>
          <a:xfrm>
            <a:off x="2672784" y="2795818"/>
            <a:ext cx="864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Comparative Dengue Cases till August from 2016 to 2019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5" y="44625"/>
            <a:ext cx="10619364" cy="53130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N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Dengue Epidemiological Situation</a:t>
            </a:r>
            <a:endParaRPr lang="en-GB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 descr="C:\Users\admin\Desktop\NH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9" y="-103187"/>
            <a:ext cx="1251964" cy="110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esktop\pub health\Presentation\QRM\NVBDCP\NVBDCP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39" y="16042"/>
            <a:ext cx="968340" cy="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1599</TotalTime>
  <Words>2661</Words>
  <Application>Microsoft Office PowerPoint</Application>
  <PresentationFormat>Custom</PresentationFormat>
  <Paragraphs>731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Arial Unicode MS</vt:lpstr>
      <vt:lpstr>Calibri</vt:lpstr>
      <vt:lpstr>Calibri Light</vt:lpstr>
      <vt:lpstr>Times New Roman</vt:lpstr>
      <vt:lpstr>Wingdings</vt:lpstr>
      <vt:lpstr>Office Theme</vt:lpstr>
      <vt:lpstr>Worksheet</vt:lpstr>
      <vt:lpstr>Quarterly Review Meeting NVBDCP</vt:lpstr>
      <vt:lpstr>PowerPoint Presentation</vt:lpstr>
      <vt:lpstr>MALARIA</vt:lpstr>
      <vt:lpstr>PowerPoint Presentation</vt:lpstr>
      <vt:lpstr>PowerPoint Presentation</vt:lpstr>
      <vt:lpstr>PowerPoint Presentation</vt:lpstr>
      <vt:lpstr>PowerPoint Presentation</vt:lpstr>
      <vt:lpstr>Dengue and Chikungunya</vt:lpstr>
      <vt:lpstr>PowerPoint Presentation</vt:lpstr>
      <vt:lpstr>PowerPoint Presentation</vt:lpstr>
      <vt:lpstr>PowerPoint Presentation</vt:lpstr>
      <vt:lpstr>PowerPoint Presentation</vt:lpstr>
      <vt:lpstr>Kala-azar Elimination</vt:lpstr>
      <vt:lpstr>PowerPoint Presentation</vt:lpstr>
      <vt:lpstr>PowerPoint Presentation</vt:lpstr>
      <vt:lpstr>UP to maintain close surveillance and adherence to action plans developed</vt:lpstr>
      <vt:lpstr>PowerPoint Presentation</vt:lpstr>
      <vt:lpstr>Lymphatic Filariasis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Japanese Encephalitis (JE)/ Acute Encephalitis Syndrome (AES)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Vaccination status in Assam &amp; Bihar</vt:lpstr>
      <vt:lpstr>District reporting highest number of AES/JE cases and deaths in 2019 (till 30.06.2019), Vaccination coverage and PICU status in Assam and Bihar </vt:lpstr>
      <vt:lpstr>Thanks</vt:lpstr>
      <vt:lpstr>Seasonal trend of Dengue cases in India  2015-2019</vt:lpstr>
      <vt:lpstr>PowerPoint Presentation</vt:lpstr>
      <vt:lpstr>Year- wise Chikungunya Cases </vt:lpstr>
      <vt:lpstr>PowerPoint Presentation</vt:lpstr>
      <vt:lpstr>PowerPoint Presentation</vt:lpstr>
      <vt:lpstr>PowerPoint Presentation</vt:lpstr>
      <vt:lpstr>LF Burden in India in comparison to Global Burden </vt:lpstr>
      <vt:lpstr>LF – Comparative Situation in India</vt:lpstr>
      <vt:lpstr>8 States (Bihar, Jharkhand &amp; Uttar Pradesh, Madhya Pradesh, Chhattisgarh, Odisha, West Bengal &amp; Maharashtra ) contribute maximum burden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CONSULTATIVE COMMITTEE ON HEALTH (8TH AUGUST2018</dc:title>
  <dc:creator>Dr Neeraj Dhingra</dc:creator>
  <cp:lastModifiedBy>HP</cp:lastModifiedBy>
  <cp:revision>249</cp:revision>
  <cp:lastPrinted>2018-12-19T07:22:25Z</cp:lastPrinted>
  <dcterms:created xsi:type="dcterms:W3CDTF">2018-07-23T05:08:51Z</dcterms:created>
  <dcterms:modified xsi:type="dcterms:W3CDTF">2019-09-20T05:22:42Z</dcterms:modified>
</cp:coreProperties>
</file>